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9" r:id="rId2"/>
    <p:sldId id="262" r:id="rId3"/>
    <p:sldId id="256" r:id="rId4"/>
    <p:sldId id="263" r:id="rId5"/>
    <p:sldId id="264" r:id="rId6"/>
    <p:sldId id="265" r:id="rId7"/>
    <p:sldId id="266" r:id="rId8"/>
    <p:sldId id="261" r:id="rId9"/>
    <p:sldId id="2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56"/>
  </p:normalViewPr>
  <p:slideViewPr>
    <p:cSldViewPr snapToGrid="0">
      <p:cViewPr varScale="1">
        <p:scale>
          <a:sx n="103" d="100"/>
          <a:sy n="103" d="100"/>
        </p:scale>
        <p:origin x="114" y="42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4" d="100"/>
          <a:sy n="104" d="100"/>
        </p:scale>
        <p:origin x="348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oberts" userId="832323f2135290fd" providerId="LiveId" clId="{3458AAC6-BA36-40BE-A715-6A7BE8A35E19}"/>
    <pc:docChg chg="modSld">
      <pc:chgData name="Sue Roberts" userId="832323f2135290fd" providerId="LiveId" clId="{3458AAC6-BA36-40BE-A715-6A7BE8A35E19}" dt="2023-02-28T00:08:27.047" v="22" actId="20577"/>
      <pc:docMkLst>
        <pc:docMk/>
      </pc:docMkLst>
      <pc:sldChg chg="modNotes">
        <pc:chgData name="Sue Roberts" userId="832323f2135290fd" providerId="LiveId" clId="{3458AAC6-BA36-40BE-A715-6A7BE8A35E19}" dt="2023-02-28T00:08:27.047" v="22" actId="20577"/>
        <pc:sldMkLst>
          <pc:docMk/>
          <pc:sldMk cId="2183001889" sldId="257"/>
        </pc:sldMkLst>
      </pc:sldChg>
      <pc:sldChg chg="modNotes">
        <pc:chgData name="Sue Roberts" userId="832323f2135290fd" providerId="LiveId" clId="{3458AAC6-BA36-40BE-A715-6A7BE8A35E19}" dt="2023-02-28T00:02:29.947" v="2" actId="20577"/>
        <pc:sldMkLst>
          <pc:docMk/>
          <pc:sldMk cId="2147533284" sldId="259"/>
        </pc:sldMkLst>
      </pc:sldChg>
      <pc:sldChg chg="modNotes">
        <pc:chgData name="Sue Roberts" userId="832323f2135290fd" providerId="LiveId" clId="{3458AAC6-BA36-40BE-A715-6A7BE8A35E19}" dt="2023-02-28T00:07:27.704" v="20" actId="20577"/>
        <pc:sldMkLst>
          <pc:docMk/>
          <pc:sldMk cId="1571916507" sldId="261"/>
        </pc:sldMkLst>
      </pc:sldChg>
      <pc:sldChg chg="modNotes">
        <pc:chgData name="Sue Roberts" userId="832323f2135290fd" providerId="LiveId" clId="{3458AAC6-BA36-40BE-A715-6A7BE8A35E19}" dt="2023-02-28T00:04:41.022" v="6" actId="6549"/>
        <pc:sldMkLst>
          <pc:docMk/>
          <pc:sldMk cId="1691871171" sldId="263"/>
        </pc:sldMkLst>
      </pc:sldChg>
      <pc:sldChg chg="modNotes">
        <pc:chgData name="Sue Roberts" userId="832323f2135290fd" providerId="LiveId" clId="{3458AAC6-BA36-40BE-A715-6A7BE8A35E19}" dt="2023-02-28T00:05:03.424" v="7" actId="20577"/>
        <pc:sldMkLst>
          <pc:docMk/>
          <pc:sldMk cId="3021647293" sldId="264"/>
        </pc:sldMkLst>
      </pc:sldChg>
      <pc:sldChg chg="modNotes">
        <pc:chgData name="Sue Roberts" userId="832323f2135290fd" providerId="LiveId" clId="{3458AAC6-BA36-40BE-A715-6A7BE8A35E19}" dt="2023-02-28T00:06:20.763" v="17" actId="20577"/>
        <pc:sldMkLst>
          <pc:docMk/>
          <pc:sldMk cId="580372574" sldId="265"/>
        </pc:sldMkLst>
      </pc:sldChg>
      <pc:sldChg chg="modSp mod">
        <pc:chgData name="Sue Roberts" userId="832323f2135290fd" providerId="LiveId" clId="{3458AAC6-BA36-40BE-A715-6A7BE8A35E19}" dt="2023-02-28T00:00:10.735" v="1" actId="20577"/>
        <pc:sldMkLst>
          <pc:docMk/>
          <pc:sldMk cId="3232179713" sldId="266"/>
        </pc:sldMkLst>
        <pc:spChg chg="mod">
          <ac:chgData name="Sue Roberts" userId="832323f2135290fd" providerId="LiveId" clId="{3458AAC6-BA36-40BE-A715-6A7BE8A35E19}" dt="2023-02-28T00:00:10.735" v="1" actId="20577"/>
          <ac:spMkLst>
            <pc:docMk/>
            <pc:sldMk cId="3232179713" sldId="266"/>
            <ac:spMk id="8" creationId="{5EEA3216-6D45-CAB7-9AAF-B8D96C328A7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2B306-43B6-174B-973D-1C1898E42228}"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14062-1641-BC4A-93F7-11AECADB0450}" type="slidenum">
              <a:rPr lang="en-US" smtClean="0"/>
              <a:t>‹#›</a:t>
            </a:fld>
            <a:endParaRPr lang="en-US"/>
          </a:p>
        </p:txBody>
      </p:sp>
    </p:spTree>
    <p:extLst>
      <p:ext uri="{BB962C8B-B14F-4D97-AF65-F5344CB8AC3E}">
        <p14:creationId xmlns:p14="http://schemas.microsoft.com/office/powerpoint/2010/main" val="333717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Seeker friendly church movement started in the 90’s – lead by Bill Hybels and Willow Creek Church . Adopted by churches across the world but it has faded out a lot these days. Why? Premise was that people are seeking Christ and we need to be ‘attractional to get them in. Repentance (from one of their prayer books) = I believe in you and receive you. No mention of sin and repentance – sometimes even asked people to close their eyes so people who want to ask Jesus into their lives can do so without worrying about what others think. The result was churches were a mile wide and an inch deep – lots of people attending but no real salvation or growth in faith. Now there is nothing sinful with contemporary music, marketing or programs but the reality is that the Bible says that no one seeks God on their own. Our human, sinful heart has a natural tendency for rebellion, self interest and disobedience (Romans 7:18-19). The only way people can start to seek God is if the Holy Spirit stirs their heart and softens their mind towards Jesus. A bit like the love description in 1 John 4:19 – we can only truly love each other because Christ first loved us. Because people can’t seek God on their own, God (in his love) sent Jesus to seek and save them. So are we a seeker friendly church? Today I want us to be able to say Yes! Our seeker is Jesus and we strive to be friendly just as he was.   </a:t>
            </a:r>
          </a:p>
        </p:txBody>
      </p:sp>
      <p:sp>
        <p:nvSpPr>
          <p:cNvPr id="4" name="Slide Number Placeholder 3"/>
          <p:cNvSpPr>
            <a:spLocks noGrp="1"/>
          </p:cNvSpPr>
          <p:nvPr>
            <p:ph type="sldNum" sz="quarter" idx="5"/>
          </p:nvPr>
        </p:nvSpPr>
        <p:spPr/>
        <p:txBody>
          <a:bodyPr/>
          <a:lstStyle/>
          <a:p>
            <a:fld id="{F5A14062-1641-BC4A-93F7-11AECADB0450}" type="slidenum">
              <a:rPr lang="en-US" smtClean="0"/>
              <a:t>1</a:t>
            </a:fld>
            <a:endParaRPr lang="en-US"/>
          </a:p>
        </p:txBody>
      </p:sp>
    </p:spTree>
    <p:extLst>
      <p:ext uri="{BB962C8B-B14F-4D97-AF65-F5344CB8AC3E}">
        <p14:creationId xmlns:p14="http://schemas.microsoft.com/office/powerpoint/2010/main" val="42100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5A14062-1641-BC4A-93F7-11AECADB0450}" type="slidenum">
              <a:rPr lang="en-US" smtClean="0"/>
              <a:t>2</a:t>
            </a:fld>
            <a:endParaRPr lang="en-US"/>
          </a:p>
        </p:txBody>
      </p:sp>
    </p:spTree>
    <p:extLst>
      <p:ext uri="{BB962C8B-B14F-4D97-AF65-F5344CB8AC3E}">
        <p14:creationId xmlns:p14="http://schemas.microsoft.com/office/powerpoint/2010/main" val="10598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Whitefield – English cleric and evangelist, one of the founders of Methodist church. </a:t>
            </a:r>
          </a:p>
        </p:txBody>
      </p:sp>
      <p:sp>
        <p:nvSpPr>
          <p:cNvPr id="4" name="Slide Number Placeholder 3"/>
          <p:cNvSpPr>
            <a:spLocks noGrp="1"/>
          </p:cNvSpPr>
          <p:nvPr>
            <p:ph type="sldNum" sz="quarter" idx="5"/>
          </p:nvPr>
        </p:nvSpPr>
        <p:spPr/>
        <p:txBody>
          <a:bodyPr/>
          <a:lstStyle/>
          <a:p>
            <a:fld id="{F5A14062-1641-BC4A-93F7-11AECADB0450}" type="slidenum">
              <a:rPr lang="en-US" smtClean="0"/>
              <a:t>3</a:t>
            </a:fld>
            <a:endParaRPr lang="en-US"/>
          </a:p>
        </p:txBody>
      </p:sp>
    </p:spTree>
    <p:extLst>
      <p:ext uri="{BB962C8B-B14F-4D97-AF65-F5344CB8AC3E}">
        <p14:creationId xmlns:p14="http://schemas.microsoft.com/office/powerpoint/2010/main" val="57440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Nicodemus came late at night hungry for the truth. The woman was thirsty and thinking about religious matters during the middle of the day. Our opportunities are not always going to come at convenient times – during our scheduled ministry events or times. Jesus was happy to start with what was on their heart and mind – not all </a:t>
            </a:r>
            <a:r>
              <a:rPr lang="en-US" dirty="0" err="1"/>
              <a:t>dependant</a:t>
            </a:r>
            <a:r>
              <a:rPr lang="en-US" dirty="0"/>
              <a:t> on his agenda. Both times also allowed for good conversations without </a:t>
            </a:r>
            <a:r>
              <a:rPr lang="en-US" dirty="0" err="1"/>
              <a:t>interuptions</a:t>
            </a:r>
            <a:r>
              <a:rPr lang="en-US" dirty="0"/>
              <a:t>. No risk or boundary too big – no self respecting Jew would even travel through Samaria – they would prefer to go around. Jews despised Samaritans – considered them half breeds, worse than pagans. When Assyrians conquered northern kingdom of Israel in 721BC they took many as captives but also re-populated the area with other gentile nations from their empire. The Israelites who remained intermarried and mixed with gentiles – idolatry. Israelites deemed Samaritans as impure, traitors, worse than pagans. Would avoid contact with them , pass on the other side of the road (avoid shadows). The woman was also married six times (not told what happened, but probably divorce – in those days divorce was deemed to be the woman’s fault. The fact she was a woman – culturally wrong for a Jewish man to talk with a woman in public, even more so for a Rabbi to speak to a Samaritan woman. The fact the woman was getting water alone at midday indicates that she was shunned by other women in the village (women normally went in groups in the cool of the morning). </a:t>
            </a:r>
          </a:p>
          <a:p>
            <a:r>
              <a:rPr lang="en-US" dirty="0"/>
              <a:t>From aids shelters, homeless shelters, atheists, drug addicts, prisoners, felons, slaves - no one is untouchable or unreachable in the eyes of God. Jesus was a rule breaker who shattered social barriers – we need to be willing to do that as well.</a:t>
            </a:r>
          </a:p>
        </p:txBody>
      </p:sp>
      <p:sp>
        <p:nvSpPr>
          <p:cNvPr id="4" name="Slide Number Placeholder 3"/>
          <p:cNvSpPr>
            <a:spLocks noGrp="1"/>
          </p:cNvSpPr>
          <p:nvPr>
            <p:ph type="sldNum" sz="quarter" idx="5"/>
          </p:nvPr>
        </p:nvSpPr>
        <p:spPr/>
        <p:txBody>
          <a:bodyPr/>
          <a:lstStyle/>
          <a:p>
            <a:fld id="{F5A14062-1641-BC4A-93F7-11AECADB0450}" type="slidenum">
              <a:rPr lang="en-US" smtClean="0"/>
              <a:t>4</a:t>
            </a:fld>
            <a:endParaRPr lang="en-US"/>
          </a:p>
        </p:txBody>
      </p:sp>
    </p:spTree>
    <p:extLst>
      <p:ext uri="{BB962C8B-B14F-4D97-AF65-F5344CB8AC3E}">
        <p14:creationId xmlns:p14="http://schemas.microsoft.com/office/powerpoint/2010/main" val="156074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impossible to read John 3 and 4 and not sense the authentic love that Jesus had for Nicodemus and the Samaritan woman. He wanted to see Nicodemus born again and the woman have her soul’s thirst quenched by the living water of the Holy Spirit. Outreach is not a chore or a duty. People are not just a ‘project’ or a quota to fulfill. We must be willing to love and invest in their lives. </a:t>
            </a:r>
          </a:p>
        </p:txBody>
      </p:sp>
      <p:sp>
        <p:nvSpPr>
          <p:cNvPr id="4" name="Slide Number Placeholder 3"/>
          <p:cNvSpPr>
            <a:spLocks noGrp="1"/>
          </p:cNvSpPr>
          <p:nvPr>
            <p:ph type="sldNum" sz="quarter" idx="5"/>
          </p:nvPr>
        </p:nvSpPr>
        <p:spPr/>
        <p:txBody>
          <a:bodyPr/>
          <a:lstStyle/>
          <a:p>
            <a:fld id="{F5A14062-1641-BC4A-93F7-11AECADB0450}" type="slidenum">
              <a:rPr lang="en-US" smtClean="0"/>
              <a:t>5</a:t>
            </a:fld>
            <a:endParaRPr lang="en-US"/>
          </a:p>
        </p:txBody>
      </p:sp>
    </p:spTree>
    <p:extLst>
      <p:ext uri="{BB962C8B-B14F-4D97-AF65-F5344CB8AC3E}">
        <p14:creationId xmlns:p14="http://schemas.microsoft.com/office/powerpoint/2010/main" val="112386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challenge them like Jesus did. Even though he was perfect and sinless, he was still gentle (motivated by love). We are sinful so we need to be humble and gentle as we challenge others about their sin. No room for pride or superiority. Both these hard questions were designed to get them to both be honest about their sin. Nicodemus was proud and unteachable, thinking that the Law and his works could save him. The Samaritan woman needed to understand that she was living in adultery with a man who wasn’t her husband. The Good news of salvation is only good news if we understand how lost we are – doomed to be condemned and facing the wrath and judgement of God. I saw a video the other day of a swimmer in the ocean who was being stalked by a shark. The video was taken by lifeguards on the cliff overlooking the bay. They could see the shark, the swimmer couldn’t. They kept yelling at him to get out but he looked at them and waved them off. Its only when the shark surfaced near the man and he saw it that he turned and started to franticly swim towards the beach and get out of the water. He needed to appreciate the reality of his situation, and the danger it presented, before he acted. Same with sinners – why we need to ask tough questions. They need to understand that sin matters. God is just and has to deal with sin. </a:t>
            </a:r>
          </a:p>
        </p:txBody>
      </p:sp>
      <p:sp>
        <p:nvSpPr>
          <p:cNvPr id="4" name="Slide Number Placeholder 3"/>
          <p:cNvSpPr>
            <a:spLocks noGrp="1"/>
          </p:cNvSpPr>
          <p:nvPr>
            <p:ph type="sldNum" sz="quarter" idx="5"/>
          </p:nvPr>
        </p:nvSpPr>
        <p:spPr/>
        <p:txBody>
          <a:bodyPr/>
          <a:lstStyle/>
          <a:p>
            <a:fld id="{F5A14062-1641-BC4A-93F7-11AECADB0450}" type="slidenum">
              <a:rPr lang="en-US" smtClean="0"/>
              <a:t>6</a:t>
            </a:fld>
            <a:endParaRPr lang="en-US"/>
          </a:p>
        </p:txBody>
      </p:sp>
    </p:spTree>
    <p:extLst>
      <p:ext uri="{BB962C8B-B14F-4D97-AF65-F5344CB8AC3E}">
        <p14:creationId xmlns:p14="http://schemas.microsoft.com/office/powerpoint/2010/main" val="390889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truth is that we can’t keep living in sin, rejecting God and receive the gift of eternal life (forgiveness and salvation). We can’t get the blessings of the good news that God has for us. Living water – salvation, forgiveness of sin and desire to live an obedient life that glorifies God. Only way to overcome your doubts, fears, weariness, rejection and defeat is to surrender to Christ. W all  need new beginnings, to be refreshed and start again.</a:t>
            </a:r>
          </a:p>
        </p:txBody>
      </p:sp>
      <p:sp>
        <p:nvSpPr>
          <p:cNvPr id="4" name="Slide Number Placeholder 3"/>
          <p:cNvSpPr>
            <a:spLocks noGrp="1"/>
          </p:cNvSpPr>
          <p:nvPr>
            <p:ph type="sldNum" sz="quarter" idx="5"/>
          </p:nvPr>
        </p:nvSpPr>
        <p:spPr/>
        <p:txBody>
          <a:bodyPr/>
          <a:lstStyle/>
          <a:p>
            <a:fld id="{F5A14062-1641-BC4A-93F7-11AECADB0450}" type="slidenum">
              <a:rPr lang="en-US" smtClean="0"/>
              <a:t>7</a:t>
            </a:fld>
            <a:endParaRPr lang="en-US"/>
          </a:p>
        </p:txBody>
      </p:sp>
    </p:spTree>
    <p:extLst>
      <p:ext uri="{BB962C8B-B14F-4D97-AF65-F5344CB8AC3E}">
        <p14:creationId xmlns:p14="http://schemas.microsoft.com/office/powerpoint/2010/main" val="202998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Dickson is an Australian writer, speaker, academic and advocate for Christianity. He shares a story about an RI teacher named Glenda who lead him to the Lord – by becoming a friend to sinners. By being willing to step out in faith and courageously get to know him. </a:t>
            </a:r>
          </a:p>
        </p:txBody>
      </p:sp>
      <p:sp>
        <p:nvSpPr>
          <p:cNvPr id="4" name="Slide Number Placeholder 3"/>
          <p:cNvSpPr>
            <a:spLocks noGrp="1"/>
          </p:cNvSpPr>
          <p:nvPr>
            <p:ph type="sldNum" sz="quarter" idx="5"/>
          </p:nvPr>
        </p:nvSpPr>
        <p:spPr/>
        <p:txBody>
          <a:bodyPr/>
          <a:lstStyle/>
          <a:p>
            <a:fld id="{F5A14062-1641-BC4A-93F7-11AECADB0450}" type="slidenum">
              <a:rPr lang="en-US" smtClean="0"/>
              <a:t>8</a:t>
            </a:fld>
            <a:endParaRPr lang="en-US"/>
          </a:p>
        </p:txBody>
      </p:sp>
    </p:spTree>
    <p:extLst>
      <p:ext uri="{BB962C8B-B14F-4D97-AF65-F5344CB8AC3E}">
        <p14:creationId xmlns:p14="http://schemas.microsoft.com/office/powerpoint/2010/main" val="340706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3863"/>
            <a:ext cx="5486400" cy="3086100"/>
          </a:xfrm>
        </p:spPr>
      </p:sp>
      <p:sp>
        <p:nvSpPr>
          <p:cNvPr id="3" name="Notes Placeholder 2"/>
          <p:cNvSpPr>
            <a:spLocks noGrp="1"/>
          </p:cNvSpPr>
          <p:nvPr>
            <p:ph type="body" idx="1"/>
          </p:nvPr>
        </p:nvSpPr>
        <p:spPr>
          <a:xfrm>
            <a:off x="464695" y="3711001"/>
            <a:ext cx="5996066" cy="5009135"/>
          </a:xfrm>
        </p:spPr>
        <p:txBody>
          <a:bodyPr/>
          <a:lstStyle/>
          <a:p>
            <a:r>
              <a:rPr lang="en-US" dirty="0"/>
              <a:t>Jesus was a friend of sinners and he asks us to do the same. If we are to do that there are a number of challenges we need to understand. </a:t>
            </a:r>
          </a:p>
          <a:p>
            <a:endParaRPr lang="en-US" dirty="0"/>
          </a:p>
          <a:p>
            <a:r>
              <a:rPr lang="en-US" dirty="0"/>
              <a:t>1. May we </a:t>
            </a:r>
            <a:r>
              <a:rPr lang="en-US" dirty="0" err="1"/>
              <a:t>realise</a:t>
            </a:r>
            <a:r>
              <a:rPr lang="en-US" dirty="0"/>
              <a:t> that sharing the gospel is urgent – opportunities can slide by quickly. To wait and put off sharing the gospel until a better day is to invite eternal ruin for those who do not know Christ. May we open our eyes to the opportunities around us – see that the fields are ready for harvest. The disciples were reluctant to be in Samaria and while they were there, their concern was only about finding food, thinking of themselves and their physical discomfort and needs (buying food to eat). They had no concern for the spiritual needs of those around them. We need to be different to them – we can easily move through a day focusing on our agenda and needs without a thought or prayer for those that we know are lost.</a:t>
            </a:r>
          </a:p>
          <a:p>
            <a:endParaRPr lang="en-US" dirty="0"/>
          </a:p>
          <a:p>
            <a:r>
              <a:rPr lang="en-US" dirty="0"/>
              <a:t>2. May we accept that sharing the gospel requires being inconvenienced. Jesus was willing to go against social and cultural taboos. He was just passing through Samaria but was willing to stay two days to teach the Samaritans. We need to be willing to give up much (our plans, time, reputation, money </a:t>
            </a:r>
            <a:r>
              <a:rPr lang="en-US" dirty="0" err="1"/>
              <a:t>etc</a:t>
            </a:r>
            <a:r>
              <a:rPr lang="en-US"/>
              <a:t>,) </a:t>
            </a:r>
            <a:r>
              <a:rPr lang="en-US" dirty="0"/>
              <a:t>to become a friend to sinners, just like Jesus.</a:t>
            </a:r>
          </a:p>
          <a:p>
            <a:endParaRPr lang="en-US" dirty="0"/>
          </a:p>
          <a:p>
            <a:r>
              <a:rPr lang="en-US" dirty="0"/>
              <a:t>3 May we understand that nothing will satisfy us like the enlightened eyes of a lost soul – saving souls gives us eternal purpose and makes eternal difference. That is true food. Be careful of seeking satisfaction in earthly treasures and even in ministries. The will of God for Jesus was to seek and save the lost (Luke 19:10).</a:t>
            </a:r>
          </a:p>
        </p:txBody>
      </p:sp>
      <p:sp>
        <p:nvSpPr>
          <p:cNvPr id="4" name="Slide Number Placeholder 3"/>
          <p:cNvSpPr>
            <a:spLocks noGrp="1"/>
          </p:cNvSpPr>
          <p:nvPr>
            <p:ph type="sldNum" sz="quarter" idx="5"/>
          </p:nvPr>
        </p:nvSpPr>
        <p:spPr/>
        <p:txBody>
          <a:bodyPr/>
          <a:lstStyle/>
          <a:p>
            <a:fld id="{F5A14062-1641-BC4A-93F7-11AECADB0450}" type="slidenum">
              <a:rPr lang="en-US" smtClean="0"/>
              <a:t>9</a:t>
            </a:fld>
            <a:endParaRPr lang="en-US"/>
          </a:p>
        </p:txBody>
      </p:sp>
    </p:spTree>
    <p:extLst>
      <p:ext uri="{BB962C8B-B14F-4D97-AF65-F5344CB8AC3E}">
        <p14:creationId xmlns:p14="http://schemas.microsoft.com/office/powerpoint/2010/main" val="389422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761E-83EE-876D-47C8-6C4C4265B8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06E3E3-51C5-ECB8-04E8-3D5EBD6BF8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CDEC3-16B6-A06C-2F86-B41D5B5B9B10}"/>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5" name="Footer Placeholder 4">
            <a:extLst>
              <a:ext uri="{FF2B5EF4-FFF2-40B4-BE49-F238E27FC236}">
                <a16:creationId xmlns:a16="http://schemas.microsoft.com/office/drawing/2014/main" id="{BB8F8CCA-BA18-B4D0-A817-E1977F3B5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6107F-7DB6-3581-7F29-977B9B58FD8A}"/>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295539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E09D-910C-27A7-9BFB-E32E6E68C0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9D1A8-2422-4F85-6806-81BAB3D1EB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ACB34-F63D-BA5B-07C0-7D61AD9E157D}"/>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5" name="Footer Placeholder 4">
            <a:extLst>
              <a:ext uri="{FF2B5EF4-FFF2-40B4-BE49-F238E27FC236}">
                <a16:creationId xmlns:a16="http://schemas.microsoft.com/office/drawing/2014/main" id="{6E596681-7D42-63A2-5912-2C503722D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1F7B9-1792-2C7C-B04C-7E5448AF8416}"/>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406857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CEC89-3B8C-FE0B-F1F4-C91F5A0441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582FD-3372-2AB6-2F7A-06B33333C1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C351B-6513-CECC-4A11-D9679D9D6D30}"/>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5" name="Footer Placeholder 4">
            <a:extLst>
              <a:ext uri="{FF2B5EF4-FFF2-40B4-BE49-F238E27FC236}">
                <a16:creationId xmlns:a16="http://schemas.microsoft.com/office/drawing/2014/main" id="{36089E8D-A4D3-0B67-0A26-439269EB7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5C558-22F3-48EF-4ABA-BC82DBA308C3}"/>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56955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0C-1C9C-E23E-1577-3FD92A201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6E06C-347A-6C5B-02C7-A063BA766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23CA3-0C5F-31C4-F203-FFD7E7DAD09D}"/>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5" name="Footer Placeholder 4">
            <a:extLst>
              <a:ext uri="{FF2B5EF4-FFF2-40B4-BE49-F238E27FC236}">
                <a16:creationId xmlns:a16="http://schemas.microsoft.com/office/drawing/2014/main" id="{546E7AAB-69E4-76A9-3EC4-62869D018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CA192-7F87-C019-A6F5-F7B5AAF683A7}"/>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4030316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677A-D85A-91FC-8C54-C14D480E4C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7448F8-47C4-96D2-CD9E-2CF428955A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3D0C61-F848-7A5A-A56C-777AD60CA295}"/>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5" name="Footer Placeholder 4">
            <a:extLst>
              <a:ext uri="{FF2B5EF4-FFF2-40B4-BE49-F238E27FC236}">
                <a16:creationId xmlns:a16="http://schemas.microsoft.com/office/drawing/2014/main" id="{D1D40893-478C-1179-F54A-75554B487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85083-860E-F270-E716-E5524AC2338B}"/>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2038184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766B-A074-B754-5B10-CB936E7D9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7A460-6BA4-5C60-EFBF-99B3FE39F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062396-DCFF-6A6E-99BD-0D44711B18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D1B20-A599-AA06-8292-E15BC578B616}"/>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6" name="Footer Placeholder 5">
            <a:extLst>
              <a:ext uri="{FF2B5EF4-FFF2-40B4-BE49-F238E27FC236}">
                <a16:creationId xmlns:a16="http://schemas.microsoft.com/office/drawing/2014/main" id="{FA34933D-73B8-E215-5E71-498C27B4B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07B97-E704-A5CC-91A4-7F7D41AE6476}"/>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390851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A6ECF-1E57-8AF7-4C92-6AC263FCC1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821F2C-9492-773B-6978-2BB985F57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58249-4A51-7C8C-50C1-E66D95367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CDBAEB-8AC3-AFF1-113E-952A3570B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C03C8-FECC-2102-1A48-17B9A4CA9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A5080E-9C2B-5C08-3B7F-4AA25C8E4E27}"/>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8" name="Footer Placeholder 7">
            <a:extLst>
              <a:ext uri="{FF2B5EF4-FFF2-40B4-BE49-F238E27FC236}">
                <a16:creationId xmlns:a16="http://schemas.microsoft.com/office/drawing/2014/main" id="{7DA4FAA7-BDCE-887E-EB9D-8055014F18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A9353-7B52-8820-0DE2-33D497A13C5C}"/>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182899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0CC3-5B18-15E3-E567-7E3820B791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6236DD-904C-9E3A-8377-4CE96A135385}"/>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4" name="Footer Placeholder 3">
            <a:extLst>
              <a:ext uri="{FF2B5EF4-FFF2-40B4-BE49-F238E27FC236}">
                <a16:creationId xmlns:a16="http://schemas.microsoft.com/office/drawing/2014/main" id="{A8A187FC-3A47-8BE5-38D5-2815241E71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9909F5-0652-EDBB-21DD-7C40C422F460}"/>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126040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66A30-F4B9-5DDB-0454-8145698E860D}"/>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3" name="Footer Placeholder 2">
            <a:extLst>
              <a:ext uri="{FF2B5EF4-FFF2-40B4-BE49-F238E27FC236}">
                <a16:creationId xmlns:a16="http://schemas.microsoft.com/office/drawing/2014/main" id="{430E60F9-F5DB-9FCC-0ECF-E0FAA206ED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CB7A5-0337-69FF-17F5-2ECAF9F96671}"/>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293863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48B1-0EE4-D1A7-C422-7915DE370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744A6C-56DC-A757-4B09-D10CEB1A59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773C5D-B696-FC56-33D9-012B857DB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57C59F-1FCC-3C3F-B618-BB6D3307063C}"/>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6" name="Footer Placeholder 5">
            <a:extLst>
              <a:ext uri="{FF2B5EF4-FFF2-40B4-BE49-F238E27FC236}">
                <a16:creationId xmlns:a16="http://schemas.microsoft.com/office/drawing/2014/main" id="{F2311C41-591F-C5F0-9AFE-E49A2BA107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8F6C3-6CBF-9989-005C-55F51FC70B97}"/>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108602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0992-7D0E-BF27-E257-F991122FE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707D5A-05F3-D2BE-1219-890522A62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009CAA-1BCA-5B8C-EDA6-CCEA3BEAE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EE077-0A0F-D4F8-AFFC-23BAD7772632}"/>
              </a:ext>
            </a:extLst>
          </p:cNvPr>
          <p:cNvSpPr>
            <a:spLocks noGrp="1"/>
          </p:cNvSpPr>
          <p:nvPr>
            <p:ph type="dt" sz="half" idx="10"/>
          </p:nvPr>
        </p:nvSpPr>
        <p:spPr/>
        <p:txBody>
          <a:bodyPr/>
          <a:lstStyle/>
          <a:p>
            <a:fld id="{76DF8ABD-2B67-2942-856D-ED8D9B5B559D}" type="datetimeFigureOut">
              <a:rPr lang="en-US" smtClean="0"/>
              <a:t>2/28/2023</a:t>
            </a:fld>
            <a:endParaRPr lang="en-US"/>
          </a:p>
        </p:txBody>
      </p:sp>
      <p:sp>
        <p:nvSpPr>
          <p:cNvPr id="6" name="Footer Placeholder 5">
            <a:extLst>
              <a:ext uri="{FF2B5EF4-FFF2-40B4-BE49-F238E27FC236}">
                <a16:creationId xmlns:a16="http://schemas.microsoft.com/office/drawing/2014/main" id="{11855BEC-9CD1-6803-5291-ECF83BB20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1C222C-7578-0663-528B-11D30EC62191}"/>
              </a:ext>
            </a:extLst>
          </p:cNvPr>
          <p:cNvSpPr>
            <a:spLocks noGrp="1"/>
          </p:cNvSpPr>
          <p:nvPr>
            <p:ph type="sldNum" sz="quarter" idx="12"/>
          </p:nvPr>
        </p:nvSpPr>
        <p:spPr/>
        <p:txBody>
          <a:bodyPr/>
          <a:lstStyle/>
          <a:p>
            <a:fld id="{A11AC8E3-DE21-AE44-94C4-4102831FBA00}" type="slidenum">
              <a:rPr lang="en-US" smtClean="0"/>
              <a:t>‹#›</a:t>
            </a:fld>
            <a:endParaRPr lang="en-US"/>
          </a:p>
        </p:txBody>
      </p:sp>
    </p:spTree>
    <p:extLst>
      <p:ext uri="{BB962C8B-B14F-4D97-AF65-F5344CB8AC3E}">
        <p14:creationId xmlns:p14="http://schemas.microsoft.com/office/powerpoint/2010/main" val="3814852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5F5E0-35B3-4CA2-5511-813FE4C90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22B171-5B46-670C-126E-3F5053514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21CEE-0ED7-0FA5-22FA-38066D8F9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F8ABD-2B67-2942-856D-ED8D9B5B559D}" type="datetimeFigureOut">
              <a:rPr lang="en-US" smtClean="0"/>
              <a:t>2/28/2023</a:t>
            </a:fld>
            <a:endParaRPr lang="en-US"/>
          </a:p>
        </p:txBody>
      </p:sp>
      <p:sp>
        <p:nvSpPr>
          <p:cNvPr id="5" name="Footer Placeholder 4">
            <a:extLst>
              <a:ext uri="{FF2B5EF4-FFF2-40B4-BE49-F238E27FC236}">
                <a16:creationId xmlns:a16="http://schemas.microsoft.com/office/drawing/2014/main" id="{CDA02130-1B5F-7059-387F-2E89E473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2DB9AA-0BDE-8DE2-9167-C5D1D313B1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AC8E3-DE21-AE44-94C4-4102831FBA00}" type="slidenum">
              <a:rPr lang="en-US" smtClean="0"/>
              <a:t>‹#›</a:t>
            </a:fld>
            <a:endParaRPr lang="en-US"/>
          </a:p>
        </p:txBody>
      </p:sp>
    </p:spTree>
    <p:extLst>
      <p:ext uri="{BB962C8B-B14F-4D97-AF65-F5344CB8AC3E}">
        <p14:creationId xmlns:p14="http://schemas.microsoft.com/office/powerpoint/2010/main" val="1636411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ark, window&#10;&#10;Description automatically generated">
            <a:extLst>
              <a:ext uri="{FF2B5EF4-FFF2-40B4-BE49-F238E27FC236}">
                <a16:creationId xmlns:a16="http://schemas.microsoft.com/office/drawing/2014/main" id="{421E0E57-0659-E3E8-8E2D-C0C98388FB0A}"/>
              </a:ext>
            </a:extLst>
          </p:cNvPr>
          <p:cNvPicPr>
            <a:picLocks noChangeAspect="1"/>
          </p:cNvPicPr>
          <p:nvPr/>
        </p:nvPicPr>
        <p:blipFill>
          <a:blip r:embed="rId3"/>
          <a:stretch>
            <a:fillRect/>
          </a:stretch>
        </p:blipFill>
        <p:spPr>
          <a:xfrm>
            <a:off x="-1" y="0"/>
            <a:ext cx="12193473" cy="6858000"/>
          </a:xfrm>
          <a:prstGeom prst="rect">
            <a:avLst/>
          </a:prstGeom>
        </p:spPr>
      </p:pic>
      <p:pic>
        <p:nvPicPr>
          <p:cNvPr id="4098" name="Picture 2" descr="Man Looking Through Binoculars - Looking Through Binoculars Png | Full Size  PNG Download | SeekPNG">
            <a:extLst>
              <a:ext uri="{FF2B5EF4-FFF2-40B4-BE49-F238E27FC236}">
                <a16:creationId xmlns:a16="http://schemas.microsoft.com/office/drawing/2014/main" id="{E28DF72D-B4BE-967E-A746-3524B80A74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2128344"/>
            <a:ext cx="2783052" cy="47296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E1D706-37DC-B938-83EC-731DF16F5374}"/>
              </a:ext>
            </a:extLst>
          </p:cNvPr>
          <p:cNvSpPr txBox="1"/>
          <p:nvPr/>
        </p:nvSpPr>
        <p:spPr>
          <a:xfrm>
            <a:off x="2443107" y="176958"/>
            <a:ext cx="7993117"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ARE WE A SEEKER FRIENDLY CHURCH?</a:t>
            </a:r>
          </a:p>
        </p:txBody>
      </p:sp>
      <p:sp>
        <p:nvSpPr>
          <p:cNvPr id="8" name="TextBox 7">
            <a:extLst>
              <a:ext uri="{FF2B5EF4-FFF2-40B4-BE49-F238E27FC236}">
                <a16:creationId xmlns:a16="http://schemas.microsoft.com/office/drawing/2014/main" id="{67A52FE6-4B1C-4D8D-CE49-DC90943BBA51}"/>
              </a:ext>
            </a:extLst>
          </p:cNvPr>
          <p:cNvSpPr txBox="1"/>
          <p:nvPr/>
        </p:nvSpPr>
        <p:spPr>
          <a:xfrm>
            <a:off x="400981" y="1003986"/>
            <a:ext cx="1139003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Contemporary music, marketing, programs, non-offensive &amp; positive messages, numbers matter, repentance = </a:t>
            </a:r>
            <a:r>
              <a:rPr lang="en-AU" sz="3000" b="1" i="1" u="none" strike="noStrike" dirty="0">
                <a:solidFill>
                  <a:schemeClr val="bg1"/>
                </a:solidFill>
                <a:effectLst/>
                <a:latin typeface="Arial" panose="020B0604020202020204" pitchFamily="34" charset="0"/>
                <a:cs typeface="Arial" panose="020B0604020202020204" pitchFamily="34" charset="0"/>
              </a:rPr>
              <a:t>“Jesus, I believe in you and receive you, Amen.”</a:t>
            </a:r>
            <a:endParaRPr lang="en-US" sz="3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9B0705-AB40-CAD6-C939-4EDC2A292EA6}"/>
              </a:ext>
            </a:extLst>
          </p:cNvPr>
          <p:cNvSpPr txBox="1"/>
          <p:nvPr/>
        </p:nvSpPr>
        <p:spPr>
          <a:xfrm>
            <a:off x="1607675" y="3059668"/>
            <a:ext cx="2905834"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“No one is seeking God.” </a:t>
            </a:r>
            <a:r>
              <a:rPr lang="en-US" sz="3000" b="1" dirty="0">
                <a:solidFill>
                  <a:schemeClr val="bg1"/>
                </a:solidFill>
                <a:latin typeface="Arial" panose="020B0604020202020204" pitchFamily="34" charset="0"/>
                <a:cs typeface="Arial" panose="020B0604020202020204" pitchFamily="34" charset="0"/>
              </a:rPr>
              <a:t>(Romans 3:11) </a:t>
            </a:r>
          </a:p>
        </p:txBody>
      </p:sp>
      <p:sp>
        <p:nvSpPr>
          <p:cNvPr id="11" name="TextBox 10">
            <a:extLst>
              <a:ext uri="{FF2B5EF4-FFF2-40B4-BE49-F238E27FC236}">
                <a16:creationId xmlns:a16="http://schemas.microsoft.com/office/drawing/2014/main" id="{F4C1A4A3-E740-14FD-C4BF-DCF657A13F63}"/>
              </a:ext>
            </a:extLst>
          </p:cNvPr>
          <p:cNvSpPr txBox="1"/>
          <p:nvPr/>
        </p:nvSpPr>
        <p:spPr>
          <a:xfrm>
            <a:off x="5887600" y="2997268"/>
            <a:ext cx="6140942" cy="1477328"/>
          </a:xfrm>
          <a:prstGeom prst="rect">
            <a:avLst/>
          </a:prstGeom>
          <a:noFill/>
        </p:spPr>
        <p:txBody>
          <a:bodyPr wrap="square" rtlCol="0">
            <a:spAutoFit/>
          </a:bodyPr>
          <a:lstStyle/>
          <a:p>
            <a:r>
              <a:rPr lang="en-AU" sz="3000" b="1" i="1" u="none" strike="noStrike" dirty="0">
                <a:solidFill>
                  <a:schemeClr val="bg1"/>
                </a:solidFill>
                <a:effectLst/>
                <a:latin typeface="Arial" panose="020B0604020202020204" pitchFamily="34" charset="0"/>
                <a:cs typeface="Arial" panose="020B0604020202020204" pitchFamily="34" charset="0"/>
              </a:rPr>
              <a:t>“For no one can come to me unless the Father who sent me draws them to me..” </a:t>
            </a:r>
            <a:r>
              <a:rPr lang="en-AU" sz="3000" b="1" i="0" u="none" strike="noStrike" dirty="0">
                <a:solidFill>
                  <a:schemeClr val="bg1"/>
                </a:solidFill>
                <a:effectLst/>
                <a:latin typeface="Arial" panose="020B0604020202020204" pitchFamily="34" charset="0"/>
                <a:cs typeface="Arial" panose="020B0604020202020204" pitchFamily="34" charset="0"/>
              </a:rPr>
              <a:t>(John 6:44)</a:t>
            </a:r>
            <a:endParaRPr lang="en-US" sz="3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CDAEBD1-5C35-7701-BCB6-A2A92B89544D}"/>
              </a:ext>
            </a:extLst>
          </p:cNvPr>
          <p:cNvSpPr txBox="1"/>
          <p:nvPr/>
        </p:nvSpPr>
        <p:spPr>
          <a:xfrm>
            <a:off x="174213" y="5115350"/>
            <a:ext cx="5382611"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“For the Son of Man</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came to seek &amp; save those who are lost.” </a:t>
            </a:r>
            <a:r>
              <a:rPr lang="en-AU" sz="3000" b="1" u="none" strike="noStrike" dirty="0">
                <a:solidFill>
                  <a:schemeClr val="bg1"/>
                </a:solidFill>
                <a:effectLst/>
                <a:latin typeface="Arial" panose="020B0604020202020204" pitchFamily="34" charset="0"/>
                <a:cs typeface="Arial" panose="020B0604020202020204" pitchFamily="34" charset="0"/>
              </a:rPr>
              <a:t>(Luke 19:10)</a:t>
            </a:r>
            <a:endParaRPr lang="en-US" sz="30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37FAF68-7662-680F-4F60-A859B0CE1FE0}"/>
              </a:ext>
            </a:extLst>
          </p:cNvPr>
          <p:cNvSpPr txBox="1"/>
          <p:nvPr/>
        </p:nvSpPr>
        <p:spPr>
          <a:xfrm>
            <a:off x="6255783" y="5115350"/>
            <a:ext cx="5772759" cy="147732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OUR SEEKER IS JESUS &amp; WE STRIVE TO BE FRIENDLY, JUST LIKE HE WAS.</a:t>
            </a:r>
          </a:p>
        </p:txBody>
      </p:sp>
    </p:spTree>
    <p:extLst>
      <p:ext uri="{BB962C8B-B14F-4D97-AF65-F5344CB8AC3E}">
        <p14:creationId xmlns:p14="http://schemas.microsoft.com/office/powerpoint/2010/main" val="214753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unset, sky&#10;&#10;Description automatically generated">
            <a:extLst>
              <a:ext uri="{FF2B5EF4-FFF2-40B4-BE49-F238E27FC236}">
                <a16:creationId xmlns:a16="http://schemas.microsoft.com/office/drawing/2014/main" id="{C4011A79-6A75-EE99-09E2-56158873DF0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6207" r="12974"/>
          <a:stretch/>
        </p:blipFill>
        <p:spPr>
          <a:xfrm>
            <a:off x="0" y="-23486"/>
            <a:ext cx="12192000" cy="6880657"/>
          </a:xfrm>
          <a:prstGeom prst="rect">
            <a:avLst/>
          </a:prstGeom>
        </p:spPr>
      </p:pic>
      <p:pic>
        <p:nvPicPr>
          <p:cNvPr id="5" name="Picture 4" descr="Logo&#10;&#10;Description automatically generated">
            <a:extLst>
              <a:ext uri="{FF2B5EF4-FFF2-40B4-BE49-F238E27FC236}">
                <a16:creationId xmlns:a16="http://schemas.microsoft.com/office/drawing/2014/main" id="{A462AFD5-66C2-C9E8-B300-7DF3E9BE9A4D}"/>
              </a:ext>
            </a:extLst>
          </p:cNvPr>
          <p:cNvPicPr>
            <a:picLocks noChangeAspect="1"/>
          </p:cNvPicPr>
          <p:nvPr/>
        </p:nvPicPr>
        <p:blipFill rotWithShape="1">
          <a:blip r:embed="rId5"/>
          <a:srcRect l="8238" t="25977" r="8621" b="25747"/>
          <a:stretch/>
        </p:blipFill>
        <p:spPr>
          <a:xfrm>
            <a:off x="6274676" y="236483"/>
            <a:ext cx="3484180" cy="2023072"/>
          </a:xfrm>
          <a:prstGeom prst="rect">
            <a:avLst/>
          </a:prstGeom>
        </p:spPr>
      </p:pic>
      <p:pic>
        <p:nvPicPr>
          <p:cNvPr id="11" name="Picture 10" descr="Icon&#10;&#10;Description automatically generated">
            <a:extLst>
              <a:ext uri="{FF2B5EF4-FFF2-40B4-BE49-F238E27FC236}">
                <a16:creationId xmlns:a16="http://schemas.microsoft.com/office/drawing/2014/main" id="{C5551F48-88C8-4790-596E-4EF5D7A157A2}"/>
              </a:ext>
            </a:extLst>
          </p:cNvPr>
          <p:cNvPicPr>
            <a:picLocks noChangeAspect="1"/>
          </p:cNvPicPr>
          <p:nvPr/>
        </p:nvPicPr>
        <p:blipFill rotWithShape="1">
          <a:blip r:embed="rId6"/>
          <a:srcRect l="19272" t="15172" r="18889" b="15172"/>
          <a:stretch/>
        </p:blipFill>
        <p:spPr>
          <a:xfrm>
            <a:off x="157655" y="118656"/>
            <a:ext cx="5938345" cy="6620688"/>
          </a:xfrm>
          <a:prstGeom prst="rect">
            <a:avLst/>
          </a:prstGeom>
        </p:spPr>
      </p:pic>
      <p:sp>
        <p:nvSpPr>
          <p:cNvPr id="12" name="TextBox 11">
            <a:extLst>
              <a:ext uri="{FF2B5EF4-FFF2-40B4-BE49-F238E27FC236}">
                <a16:creationId xmlns:a16="http://schemas.microsoft.com/office/drawing/2014/main" id="{B8CB6D08-2DA1-B200-5132-C86F8A2654FE}"/>
              </a:ext>
            </a:extLst>
          </p:cNvPr>
          <p:cNvSpPr txBox="1"/>
          <p:nvPr/>
        </p:nvSpPr>
        <p:spPr>
          <a:xfrm>
            <a:off x="662151" y="520262"/>
            <a:ext cx="4635062"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KNOWING</a:t>
            </a:r>
          </a:p>
        </p:txBody>
      </p:sp>
      <p:sp>
        <p:nvSpPr>
          <p:cNvPr id="13" name="TextBox 12">
            <a:extLst>
              <a:ext uri="{FF2B5EF4-FFF2-40B4-BE49-F238E27FC236}">
                <a16:creationId xmlns:a16="http://schemas.microsoft.com/office/drawing/2014/main" id="{77285A26-ED81-041C-0C92-B6972EC88A1B}"/>
              </a:ext>
            </a:extLst>
          </p:cNvPr>
          <p:cNvSpPr txBox="1"/>
          <p:nvPr/>
        </p:nvSpPr>
        <p:spPr>
          <a:xfrm>
            <a:off x="567558" y="5659820"/>
            <a:ext cx="2412124"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JOHN 3:1-21</a:t>
            </a:r>
          </a:p>
        </p:txBody>
      </p:sp>
      <p:sp>
        <p:nvSpPr>
          <p:cNvPr id="14" name="TextBox 13">
            <a:extLst>
              <a:ext uri="{FF2B5EF4-FFF2-40B4-BE49-F238E27FC236}">
                <a16:creationId xmlns:a16="http://schemas.microsoft.com/office/drawing/2014/main" id="{13ABE38D-F9DF-61C7-FD19-295B018FB77A}"/>
              </a:ext>
            </a:extLst>
          </p:cNvPr>
          <p:cNvSpPr txBox="1"/>
          <p:nvPr/>
        </p:nvSpPr>
        <p:spPr>
          <a:xfrm>
            <a:off x="3297620" y="5659820"/>
            <a:ext cx="2412123"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JOHN 4:1-30</a:t>
            </a:r>
          </a:p>
        </p:txBody>
      </p:sp>
      <p:sp>
        <p:nvSpPr>
          <p:cNvPr id="15" name="TextBox 14">
            <a:extLst>
              <a:ext uri="{FF2B5EF4-FFF2-40B4-BE49-F238E27FC236}">
                <a16:creationId xmlns:a16="http://schemas.microsoft.com/office/drawing/2014/main" id="{30FBA368-152F-9252-C783-5F793E05064F}"/>
              </a:ext>
            </a:extLst>
          </p:cNvPr>
          <p:cNvSpPr txBox="1"/>
          <p:nvPr/>
        </p:nvSpPr>
        <p:spPr>
          <a:xfrm>
            <a:off x="6413938" y="2519524"/>
            <a:ext cx="5460124"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“Therefore, go </a:t>
            </a:r>
            <a:r>
              <a:rPr lang="en-US" sz="3000" b="1" dirty="0">
                <a:solidFill>
                  <a:schemeClr val="bg1"/>
                </a:solidFill>
                <a:latin typeface="Arial" panose="020B0604020202020204" pitchFamily="34" charset="0"/>
                <a:cs typeface="Arial" panose="020B0604020202020204" pitchFamily="34" charset="0"/>
              </a:rPr>
              <a:t>(as disciples) </a:t>
            </a:r>
            <a:r>
              <a:rPr lang="en-US" sz="3000" b="1" i="1" dirty="0">
                <a:solidFill>
                  <a:schemeClr val="bg1"/>
                </a:solidFill>
                <a:latin typeface="Arial" panose="020B0604020202020204" pitchFamily="34" charset="0"/>
                <a:cs typeface="Arial" panose="020B0604020202020204" pitchFamily="34" charset="0"/>
              </a:rPr>
              <a:t>and make disciples of all nations….” </a:t>
            </a:r>
            <a:r>
              <a:rPr lang="en-US" sz="3000" b="1" dirty="0">
                <a:solidFill>
                  <a:schemeClr val="bg1"/>
                </a:solidFill>
                <a:latin typeface="Arial" panose="020B0604020202020204" pitchFamily="34" charset="0"/>
                <a:cs typeface="Arial" panose="020B0604020202020204" pitchFamily="34" charset="0"/>
              </a:rPr>
              <a:t>(Matt 28:19)</a:t>
            </a:r>
          </a:p>
        </p:txBody>
      </p:sp>
      <p:cxnSp>
        <p:nvCxnSpPr>
          <p:cNvPr id="17" name="Straight Connector 16">
            <a:extLst>
              <a:ext uri="{FF2B5EF4-FFF2-40B4-BE49-F238E27FC236}">
                <a16:creationId xmlns:a16="http://schemas.microsoft.com/office/drawing/2014/main" id="{AD23CD86-9287-B7A2-679B-0FBB918E6B2F}"/>
              </a:ext>
            </a:extLst>
          </p:cNvPr>
          <p:cNvCxnSpPr/>
          <p:nvPr/>
        </p:nvCxnSpPr>
        <p:spPr>
          <a:xfrm>
            <a:off x="6114393" y="4288221"/>
            <a:ext cx="575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CE6A03-4394-E452-8255-6AE38D6EDD60}"/>
              </a:ext>
            </a:extLst>
          </p:cNvPr>
          <p:cNvSpPr txBox="1"/>
          <p:nvPr/>
        </p:nvSpPr>
        <p:spPr>
          <a:xfrm>
            <a:off x="5990895" y="4501947"/>
            <a:ext cx="6006664" cy="2061142"/>
          </a:xfrm>
          <a:prstGeom prst="rect">
            <a:avLst/>
          </a:prstGeom>
          <a:noFill/>
        </p:spPr>
        <p:txBody>
          <a:bodyPr wrap="square" rtlCol="0">
            <a:spAutoFit/>
          </a:bodyPr>
          <a:lstStyle/>
          <a:p>
            <a:pPr marL="514350" indent="-514350" algn="ctr">
              <a:lnSpc>
                <a:spcPct val="150000"/>
              </a:lnSpc>
              <a:buAutoNum type="arabicPeriod"/>
            </a:pPr>
            <a:r>
              <a:rPr lang="en-US" sz="2900" b="1" dirty="0">
                <a:solidFill>
                  <a:schemeClr val="bg1"/>
                </a:solidFill>
                <a:latin typeface="Arial" panose="020B0604020202020204" pitchFamily="34" charset="0"/>
                <a:cs typeface="Arial" panose="020B0604020202020204" pitchFamily="34" charset="0"/>
              </a:rPr>
              <a:t>START WHERE PEOPLE ARE</a:t>
            </a:r>
          </a:p>
          <a:p>
            <a:pPr marL="514350" indent="-514350" algn="ctr">
              <a:lnSpc>
                <a:spcPct val="150000"/>
              </a:lnSpc>
              <a:buAutoNum type="arabicPeriod"/>
            </a:pPr>
            <a:r>
              <a:rPr lang="en-US" sz="3000" b="1" dirty="0">
                <a:solidFill>
                  <a:schemeClr val="bg1"/>
                </a:solidFill>
                <a:latin typeface="Arial" panose="020B0604020202020204" pitchFamily="34" charset="0"/>
                <a:cs typeface="Arial" panose="020B0604020202020204" pitchFamily="34" charset="0"/>
              </a:rPr>
              <a:t>LOVE THEM</a:t>
            </a:r>
          </a:p>
          <a:p>
            <a:pPr marL="514350" indent="-514350" algn="ctr">
              <a:lnSpc>
                <a:spcPct val="150000"/>
              </a:lnSpc>
              <a:buAutoNum type="arabicPeriod"/>
            </a:pPr>
            <a:r>
              <a:rPr lang="en-US" sz="3000" b="1" dirty="0">
                <a:solidFill>
                  <a:schemeClr val="bg1"/>
                </a:solidFill>
                <a:latin typeface="Arial" panose="020B0604020202020204" pitchFamily="34" charset="0"/>
                <a:cs typeface="Arial" panose="020B0604020202020204" pitchFamily="34" charset="0"/>
              </a:rPr>
              <a:t>GO DEEPER</a:t>
            </a:r>
          </a:p>
        </p:txBody>
      </p:sp>
    </p:spTree>
    <p:extLst>
      <p:ext uri="{BB962C8B-B14F-4D97-AF65-F5344CB8AC3E}">
        <p14:creationId xmlns:p14="http://schemas.microsoft.com/office/powerpoint/2010/main" val="64725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D wallpaper: man and woman in dark room, dispute, thoughtful, problems,  concerns | Wallpaper Flare">
            <a:extLst>
              <a:ext uri="{FF2B5EF4-FFF2-40B4-BE49-F238E27FC236}">
                <a16:creationId xmlns:a16="http://schemas.microsoft.com/office/drawing/2014/main" id="{9FFDC89D-E5F6-63A3-2ACC-99704EA5A8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000" r="10791" b="2432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CC7A16-A3A7-B388-369E-377249EB761E}"/>
              </a:ext>
            </a:extLst>
          </p:cNvPr>
          <p:cNvSpPr txBox="1"/>
          <p:nvPr/>
        </p:nvSpPr>
        <p:spPr>
          <a:xfrm>
            <a:off x="2916621" y="126124"/>
            <a:ext cx="6558455"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1. START WHERE PEOPLE ARE. </a:t>
            </a:r>
          </a:p>
        </p:txBody>
      </p:sp>
      <p:sp>
        <p:nvSpPr>
          <p:cNvPr id="5" name="TextBox 4">
            <a:extLst>
              <a:ext uri="{FF2B5EF4-FFF2-40B4-BE49-F238E27FC236}">
                <a16:creationId xmlns:a16="http://schemas.microsoft.com/office/drawing/2014/main" id="{DC6C8171-BB53-B238-E827-D671E828F344}"/>
              </a:ext>
            </a:extLst>
          </p:cNvPr>
          <p:cNvSpPr txBox="1"/>
          <p:nvPr/>
        </p:nvSpPr>
        <p:spPr>
          <a:xfrm>
            <a:off x="300858" y="2569779"/>
            <a:ext cx="11619186"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No one is off limits to God</a:t>
            </a:r>
            <a:r>
              <a:rPr lang="en-US" sz="3000" b="1" dirty="0">
                <a:solidFill>
                  <a:schemeClr val="bg1"/>
                </a:solidFill>
                <a:latin typeface="Arial" panose="020B0604020202020204" pitchFamily="34" charset="0"/>
                <a:cs typeface="Arial" panose="020B0604020202020204" pitchFamily="34" charset="0"/>
              </a:rPr>
              <a:t>. Nicodemus &amp; the women represent the whole of humanity – man + woman, Jew + Samaritan, insider + outcast, powerful + powerless, wealthy + poor. </a:t>
            </a:r>
          </a:p>
        </p:txBody>
      </p:sp>
      <p:sp>
        <p:nvSpPr>
          <p:cNvPr id="7" name="TextBox 6">
            <a:extLst>
              <a:ext uri="{FF2B5EF4-FFF2-40B4-BE49-F238E27FC236}">
                <a16:creationId xmlns:a16="http://schemas.microsoft.com/office/drawing/2014/main" id="{66C3592B-1FE3-F282-A35E-80175DF3B614}"/>
              </a:ext>
            </a:extLst>
          </p:cNvPr>
          <p:cNvSpPr txBox="1"/>
          <p:nvPr/>
        </p:nvSpPr>
        <p:spPr>
          <a:xfrm>
            <a:off x="300858" y="4666593"/>
            <a:ext cx="11789979"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touched people with leprosy, ate with sinners, befriended tax collectors, associated with prostitutes, talked with Romans = we need to be ready to joyfully engage with whomever God brings into our lives. </a:t>
            </a:r>
          </a:p>
        </p:txBody>
      </p:sp>
      <p:sp>
        <p:nvSpPr>
          <p:cNvPr id="8" name="TextBox 7">
            <a:extLst>
              <a:ext uri="{FF2B5EF4-FFF2-40B4-BE49-F238E27FC236}">
                <a16:creationId xmlns:a16="http://schemas.microsoft.com/office/drawing/2014/main" id="{8E166227-FBD3-1B89-09CD-94AAF25CCA54}"/>
              </a:ext>
            </a:extLst>
          </p:cNvPr>
          <p:cNvSpPr txBox="1"/>
          <p:nvPr/>
        </p:nvSpPr>
        <p:spPr>
          <a:xfrm>
            <a:off x="300857" y="977462"/>
            <a:ext cx="11789979"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“God forbid that I should travel with </a:t>
            </a:r>
            <a:r>
              <a:rPr lang="en-US" sz="3000" b="1" i="1" u="sng" dirty="0">
                <a:solidFill>
                  <a:schemeClr val="bg1"/>
                </a:solidFill>
                <a:latin typeface="Arial" panose="020B0604020202020204" pitchFamily="34" charset="0"/>
                <a:cs typeface="Arial" panose="020B0604020202020204" pitchFamily="34" charset="0"/>
              </a:rPr>
              <a:t>anyone</a:t>
            </a:r>
            <a:r>
              <a:rPr lang="en-US" sz="3000" b="1" i="1" dirty="0">
                <a:solidFill>
                  <a:schemeClr val="bg1"/>
                </a:solidFill>
                <a:latin typeface="Arial" panose="020B0604020202020204" pitchFamily="34" charset="0"/>
                <a:cs typeface="Arial" panose="020B0604020202020204" pitchFamily="34" charset="0"/>
              </a:rPr>
              <a:t> for 15 minutes without speaking of Christ to them.” </a:t>
            </a:r>
            <a:r>
              <a:rPr lang="en-US" sz="3000" b="1" dirty="0">
                <a:solidFill>
                  <a:schemeClr val="bg1"/>
                </a:solidFill>
                <a:latin typeface="Arial" panose="020B0604020202020204" pitchFamily="34" charset="0"/>
                <a:cs typeface="Arial" panose="020B0604020202020204" pitchFamily="34" charset="0"/>
              </a:rPr>
              <a:t>(George Whitefield) </a:t>
            </a:r>
          </a:p>
        </p:txBody>
      </p:sp>
    </p:spTree>
    <p:extLst>
      <p:ext uri="{BB962C8B-B14F-4D97-AF65-F5344CB8AC3E}">
        <p14:creationId xmlns:p14="http://schemas.microsoft.com/office/powerpoint/2010/main" val="101054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elping Others Dampens the Effects of Everyday Stress – Association for  Psychological Science – APS">
            <a:extLst>
              <a:ext uri="{FF2B5EF4-FFF2-40B4-BE49-F238E27FC236}">
                <a16:creationId xmlns:a16="http://schemas.microsoft.com/office/drawing/2014/main" id="{A16B1139-763A-00E2-7B8B-8487BA6646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22E8B6-6AA6-9A5E-25EC-77A6B6CC12EF}"/>
              </a:ext>
            </a:extLst>
          </p:cNvPr>
          <p:cNvSpPr txBox="1"/>
          <p:nvPr/>
        </p:nvSpPr>
        <p:spPr>
          <a:xfrm>
            <a:off x="236483" y="157655"/>
            <a:ext cx="11745310" cy="1938992"/>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No time is off limits</a:t>
            </a:r>
            <a:r>
              <a:rPr lang="en-US" sz="3000" b="1" dirty="0">
                <a:solidFill>
                  <a:schemeClr val="bg1"/>
                </a:solidFill>
                <a:latin typeface="Arial" panose="020B0604020202020204" pitchFamily="34" charset="0"/>
                <a:cs typeface="Arial" panose="020B0604020202020204" pitchFamily="34" charset="0"/>
              </a:rPr>
              <a:t>. Nicodemus came to Jesus late at night + Jesus encountered the woman at the well in the blistering heat of the day = we need to be ready to share the gospel when people are ready, when the Holy Spirit opens doors.</a:t>
            </a:r>
          </a:p>
        </p:txBody>
      </p:sp>
      <p:sp>
        <p:nvSpPr>
          <p:cNvPr id="5" name="TextBox 4">
            <a:extLst>
              <a:ext uri="{FF2B5EF4-FFF2-40B4-BE49-F238E27FC236}">
                <a16:creationId xmlns:a16="http://schemas.microsoft.com/office/drawing/2014/main" id="{E75A0BD0-D32C-8742-E969-2B8669414EA2}"/>
              </a:ext>
            </a:extLst>
          </p:cNvPr>
          <p:cNvSpPr txBox="1"/>
          <p:nvPr/>
        </p:nvSpPr>
        <p:spPr>
          <a:xfrm>
            <a:off x="126124" y="2591760"/>
            <a:ext cx="11855669"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No </a:t>
            </a:r>
            <a:r>
              <a:rPr lang="en-US" sz="3000" b="1" u="sng">
                <a:solidFill>
                  <a:schemeClr val="bg1"/>
                </a:solidFill>
                <a:latin typeface="Arial" panose="020B0604020202020204" pitchFamily="34" charset="0"/>
                <a:cs typeface="Arial" panose="020B0604020202020204" pitchFamily="34" charset="0"/>
              </a:rPr>
              <a:t>‘barrier’ </a:t>
            </a:r>
            <a:r>
              <a:rPr lang="en-US" sz="3000" b="1" u="sng" dirty="0">
                <a:solidFill>
                  <a:schemeClr val="bg1"/>
                </a:solidFill>
                <a:latin typeface="Arial" panose="020B0604020202020204" pitchFamily="34" charset="0"/>
                <a:cs typeface="Arial" panose="020B0604020202020204" pitchFamily="34" charset="0"/>
              </a:rPr>
              <a:t>is too big</a:t>
            </a:r>
            <a:r>
              <a:rPr lang="en-US" sz="3000" b="1" dirty="0">
                <a:solidFill>
                  <a:schemeClr val="bg1"/>
                </a:solidFill>
                <a:latin typeface="Arial" panose="020B0604020202020204" pitchFamily="34" charset="0"/>
                <a:cs typeface="Arial" panose="020B0604020202020204" pitchFamily="34" charset="0"/>
              </a:rPr>
              <a:t>. Nicodemus was an ‘</a:t>
            </a:r>
            <a:r>
              <a:rPr lang="en-US" sz="3000" b="1" u="sng" dirty="0">
                <a:solidFill>
                  <a:schemeClr val="bg1"/>
                </a:solidFill>
                <a:latin typeface="Arial" panose="020B0604020202020204" pitchFamily="34" charset="0"/>
                <a:cs typeface="Arial" panose="020B0604020202020204" pitchFamily="34" charset="0"/>
              </a:rPr>
              <a:t>enemy</a:t>
            </a:r>
            <a:r>
              <a:rPr lang="en-US" sz="3000" b="1" dirty="0">
                <a:solidFill>
                  <a:schemeClr val="bg1"/>
                </a:solidFill>
                <a:latin typeface="Arial" panose="020B0604020202020204" pitchFamily="34" charset="0"/>
                <a:cs typeface="Arial" panose="020B0604020202020204" pitchFamily="34" charset="0"/>
              </a:rPr>
              <a:t>’ of Jesus, one of the </a:t>
            </a:r>
            <a:r>
              <a:rPr lang="en-US" sz="3000" b="1" u="sng" dirty="0">
                <a:solidFill>
                  <a:schemeClr val="bg1"/>
                </a:solidFill>
                <a:latin typeface="Arial" panose="020B0604020202020204" pitchFamily="34" charset="0"/>
                <a:cs typeface="Arial" panose="020B0604020202020204" pitchFamily="34" charset="0"/>
              </a:rPr>
              <a:t>Pharisees</a:t>
            </a:r>
            <a:r>
              <a:rPr lang="en-US" sz="3000" b="1" dirty="0">
                <a:solidFill>
                  <a:schemeClr val="bg1"/>
                </a:solidFill>
                <a:latin typeface="Arial" panose="020B0604020202020204" pitchFamily="34" charset="0"/>
                <a:cs typeface="Arial" panose="020B0604020202020204" pitchFamily="34" charset="0"/>
              </a:rPr>
              <a:t> seeking to discredit &amp; destroy Him = safety risk, opportunity to condemn. </a:t>
            </a:r>
          </a:p>
        </p:txBody>
      </p:sp>
      <p:sp>
        <p:nvSpPr>
          <p:cNvPr id="6" name="TextBox 5">
            <a:extLst>
              <a:ext uri="{FF2B5EF4-FFF2-40B4-BE49-F238E27FC236}">
                <a16:creationId xmlns:a16="http://schemas.microsoft.com/office/drawing/2014/main" id="{B562326B-D786-F8C7-B29C-70D5DF2A503B}"/>
              </a:ext>
            </a:extLst>
          </p:cNvPr>
          <p:cNvSpPr txBox="1"/>
          <p:nvPr/>
        </p:nvSpPr>
        <p:spPr>
          <a:xfrm>
            <a:off x="244365" y="4419708"/>
            <a:ext cx="1161918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a:t>
            </a:r>
            <a:r>
              <a:rPr lang="en-US" sz="3000" b="1" u="sng" dirty="0">
                <a:solidFill>
                  <a:schemeClr val="bg1"/>
                </a:solidFill>
                <a:latin typeface="Arial" panose="020B0604020202020204" pitchFamily="34" charset="0"/>
                <a:cs typeface="Arial" panose="020B0604020202020204" pitchFamily="34" charset="0"/>
              </a:rPr>
              <a:t>woman</a:t>
            </a:r>
            <a:r>
              <a:rPr lang="en-US" sz="3000" b="1" dirty="0">
                <a:solidFill>
                  <a:schemeClr val="bg1"/>
                </a:solidFill>
                <a:latin typeface="Arial" panose="020B0604020202020204" pitchFamily="34" charset="0"/>
                <a:cs typeface="Arial" panose="020B0604020202020204" pitchFamily="34" charset="0"/>
              </a:rPr>
              <a:t> was a </a:t>
            </a:r>
            <a:r>
              <a:rPr lang="en-US" sz="3000" b="1" u="sng" dirty="0">
                <a:solidFill>
                  <a:schemeClr val="bg1"/>
                </a:solidFill>
                <a:latin typeface="Arial" panose="020B0604020202020204" pitchFamily="34" charset="0"/>
                <a:cs typeface="Arial" panose="020B0604020202020204" pitchFamily="34" charset="0"/>
              </a:rPr>
              <a:t>Samaritan</a:t>
            </a:r>
            <a:r>
              <a:rPr lang="en-US" sz="3000" b="1" dirty="0">
                <a:solidFill>
                  <a:schemeClr val="bg1"/>
                </a:solidFill>
                <a:latin typeface="Arial" panose="020B0604020202020204" pitchFamily="34" charset="0"/>
                <a:cs typeface="Arial" panose="020B0604020202020204" pitchFamily="34" charset="0"/>
              </a:rPr>
              <a:t>, an </a:t>
            </a:r>
            <a:r>
              <a:rPr lang="en-US" sz="3000" b="1" u="sng" dirty="0">
                <a:solidFill>
                  <a:schemeClr val="bg1"/>
                </a:solidFill>
                <a:latin typeface="Arial" panose="020B0604020202020204" pitchFamily="34" charset="0"/>
                <a:cs typeface="Arial" panose="020B0604020202020204" pitchFamily="34" charset="0"/>
              </a:rPr>
              <a:t>adulterer</a:t>
            </a:r>
            <a:r>
              <a:rPr lang="en-US" sz="3000" b="1" dirty="0">
                <a:solidFill>
                  <a:schemeClr val="bg1"/>
                </a:solidFill>
                <a:latin typeface="Arial" panose="020B0604020202020204" pitchFamily="34" charset="0"/>
                <a:cs typeface="Arial" panose="020B0604020202020204" pitchFamily="34" charset="0"/>
              </a:rPr>
              <a:t> &amp; </a:t>
            </a:r>
            <a:r>
              <a:rPr lang="en-US" sz="3000" b="1" u="sng" dirty="0">
                <a:solidFill>
                  <a:schemeClr val="bg1"/>
                </a:solidFill>
                <a:latin typeface="Arial" panose="020B0604020202020204" pitchFamily="34" charset="0"/>
                <a:cs typeface="Arial" panose="020B0604020202020204" pitchFamily="34" charset="0"/>
              </a:rPr>
              <a:t>despised</a:t>
            </a:r>
            <a:r>
              <a:rPr lang="en-US" sz="3000" b="1" dirty="0">
                <a:solidFill>
                  <a:schemeClr val="bg1"/>
                </a:solidFill>
                <a:latin typeface="Arial" panose="020B0604020202020204" pitchFamily="34" charset="0"/>
                <a:cs typeface="Arial" panose="020B0604020202020204" pitchFamily="34" charset="0"/>
              </a:rPr>
              <a:t> by her village = cultural and social divides.</a:t>
            </a:r>
            <a:endParaRPr lang="en-US" sz="3000" dirty="0">
              <a:solidFill>
                <a:schemeClr val="bg1"/>
              </a:solidFill>
            </a:endParaRPr>
          </a:p>
        </p:txBody>
      </p:sp>
      <p:sp>
        <p:nvSpPr>
          <p:cNvPr id="7" name="TextBox 6">
            <a:extLst>
              <a:ext uri="{FF2B5EF4-FFF2-40B4-BE49-F238E27FC236}">
                <a16:creationId xmlns:a16="http://schemas.microsoft.com/office/drawing/2014/main" id="{D6D4C5C8-943C-B512-EC7F-377125D01824}"/>
              </a:ext>
            </a:extLst>
          </p:cNvPr>
          <p:cNvSpPr txBox="1"/>
          <p:nvPr/>
        </p:nvSpPr>
        <p:spPr>
          <a:xfrm>
            <a:off x="80141" y="5785991"/>
            <a:ext cx="12031717" cy="1015663"/>
          </a:xfrm>
          <a:prstGeom prst="rect">
            <a:avLst/>
          </a:prstGeom>
          <a:noFill/>
        </p:spPr>
        <p:txBody>
          <a:bodyPr wrap="square" rtlCol="0">
            <a:spAutoFit/>
          </a:bodyPr>
          <a:lstStyle/>
          <a:p>
            <a:r>
              <a:rPr lang="en-AU" sz="3000" b="1" i="1" u="none" strike="noStrike" dirty="0">
                <a:solidFill>
                  <a:schemeClr val="bg1"/>
                </a:solidFill>
                <a:effectLst/>
                <a:latin typeface="Arial" panose="020B0604020202020204" pitchFamily="34" charset="0"/>
                <a:cs typeface="Arial" panose="020B0604020202020204" pitchFamily="34" charset="0"/>
              </a:rPr>
              <a:t>“It is the duty of every Christian to be Christ to his neighbour. No matter who they are, where they are or what they are.” </a:t>
            </a:r>
            <a:r>
              <a:rPr lang="en-AU" sz="3000" b="1" u="none" strike="noStrike" dirty="0">
                <a:solidFill>
                  <a:schemeClr val="bg1"/>
                </a:solidFill>
                <a:effectLst/>
                <a:latin typeface="Arial" panose="020B0604020202020204" pitchFamily="34" charset="0"/>
                <a:cs typeface="Arial" panose="020B0604020202020204" pitchFamily="34" charset="0"/>
              </a:rPr>
              <a:t>(M Luther)</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8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fluence Magazine | Personal Evangelism, Jesus Style">
            <a:extLst>
              <a:ext uri="{FF2B5EF4-FFF2-40B4-BE49-F238E27FC236}">
                <a16:creationId xmlns:a16="http://schemas.microsoft.com/office/drawing/2014/main" id="{12761C6E-057C-5B24-0178-A1A38B910C0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7174" r="85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8280AE-AE48-3B18-378D-24D2074EFD17}"/>
              </a:ext>
            </a:extLst>
          </p:cNvPr>
          <p:cNvSpPr txBox="1"/>
          <p:nvPr/>
        </p:nvSpPr>
        <p:spPr>
          <a:xfrm>
            <a:off x="463826" y="212035"/>
            <a:ext cx="1155589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LOVE THEM – long to see their eyes opened and hearts softened to the good news of the gospel (to be born again, to drink the living water that will quench their ‘thirst’ forever).</a:t>
            </a:r>
          </a:p>
        </p:txBody>
      </p:sp>
      <p:sp>
        <p:nvSpPr>
          <p:cNvPr id="6" name="TextBox 5">
            <a:extLst>
              <a:ext uri="{FF2B5EF4-FFF2-40B4-BE49-F238E27FC236}">
                <a16:creationId xmlns:a16="http://schemas.microsoft.com/office/drawing/2014/main" id="{4CD592A1-7620-02C8-8E04-FBFB7272EC5C}"/>
              </a:ext>
            </a:extLst>
          </p:cNvPr>
          <p:cNvSpPr txBox="1"/>
          <p:nvPr/>
        </p:nvSpPr>
        <p:spPr>
          <a:xfrm>
            <a:off x="159026" y="2279374"/>
            <a:ext cx="11860695" cy="147732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a:t>
            </a:r>
            <a:r>
              <a:rPr lang="en-US" sz="3000" b="1" i="1" dirty="0">
                <a:solidFill>
                  <a:schemeClr val="bg1"/>
                </a:solidFill>
                <a:latin typeface="Arial" panose="020B0604020202020204" pitchFamily="34" charset="0"/>
                <a:cs typeface="Arial" panose="020B0604020202020204" pitchFamily="34" charset="0"/>
              </a:rPr>
              <a:t>Sharing the gospel is one beggar telling another beggar where to find bread.” </a:t>
            </a:r>
            <a:r>
              <a:rPr lang="en-US" sz="3000" b="1" dirty="0">
                <a:solidFill>
                  <a:schemeClr val="bg1"/>
                </a:solidFill>
                <a:latin typeface="Arial" panose="020B0604020202020204" pitchFamily="34" charset="0"/>
                <a:cs typeface="Arial" panose="020B0604020202020204" pitchFamily="34" charset="0"/>
              </a:rPr>
              <a:t>(N.T Niles) = no place for us to have pride and superiority, just love and compassion.</a:t>
            </a:r>
          </a:p>
        </p:txBody>
      </p:sp>
      <p:sp>
        <p:nvSpPr>
          <p:cNvPr id="7" name="TextBox 6">
            <a:extLst>
              <a:ext uri="{FF2B5EF4-FFF2-40B4-BE49-F238E27FC236}">
                <a16:creationId xmlns:a16="http://schemas.microsoft.com/office/drawing/2014/main" id="{B2A5ABF7-5A4B-AA20-DE5B-8BEC9CAEAD4B}"/>
              </a:ext>
            </a:extLst>
          </p:cNvPr>
          <p:cNvSpPr txBox="1"/>
          <p:nvPr/>
        </p:nvSpPr>
        <p:spPr>
          <a:xfrm>
            <a:off x="278296" y="4346713"/>
            <a:ext cx="11741425"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Knowing and sharing starts ‘naturally’ with a conversation - listening, hearing and responding to the heart and mind of those you are reaching. Nicodemus wanted to understand more about the Kingdom of God (doubting). The Samaritan woman was thirsty, weary and confused.</a:t>
            </a:r>
          </a:p>
        </p:txBody>
      </p:sp>
    </p:spTree>
    <p:extLst>
      <p:ext uri="{BB962C8B-B14F-4D97-AF65-F5344CB8AC3E}">
        <p14:creationId xmlns:p14="http://schemas.microsoft.com/office/powerpoint/2010/main" val="30216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t's Keep Sharing The Gospel | Waverly Church of Christ">
            <a:extLst>
              <a:ext uri="{FF2B5EF4-FFF2-40B4-BE49-F238E27FC236}">
                <a16:creationId xmlns:a16="http://schemas.microsoft.com/office/drawing/2014/main" id="{42B74C3D-B8C9-734A-2202-F6A7A17A6E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8E3284-77BC-3050-782F-AA0CB803EB64}"/>
              </a:ext>
            </a:extLst>
          </p:cNvPr>
          <p:cNvSpPr txBox="1"/>
          <p:nvPr/>
        </p:nvSpPr>
        <p:spPr>
          <a:xfrm>
            <a:off x="212035" y="198783"/>
            <a:ext cx="1179443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GO DEEPER – after the initial connection, Jesus finds the right time and opportunity to go deeper.</a:t>
            </a:r>
          </a:p>
        </p:txBody>
      </p:sp>
      <p:sp>
        <p:nvSpPr>
          <p:cNvPr id="5" name="TextBox 4">
            <a:extLst>
              <a:ext uri="{FF2B5EF4-FFF2-40B4-BE49-F238E27FC236}">
                <a16:creationId xmlns:a16="http://schemas.microsoft.com/office/drawing/2014/main" id="{F057DDA9-C0DA-C4E6-5722-58A28FCB8CBE}"/>
              </a:ext>
            </a:extLst>
          </p:cNvPr>
          <p:cNvSpPr txBox="1"/>
          <p:nvPr/>
        </p:nvSpPr>
        <p:spPr>
          <a:xfrm>
            <a:off x="318052" y="1722782"/>
            <a:ext cx="11688418" cy="2400657"/>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Ask the hard questions (be direct, but humble and gentle)</a:t>
            </a:r>
            <a:r>
              <a:rPr lang="en-US" sz="3000" b="1" dirty="0">
                <a:solidFill>
                  <a:schemeClr val="bg1"/>
                </a:solidFill>
                <a:latin typeface="Arial" panose="020B0604020202020204" pitchFamily="34" charset="0"/>
                <a:cs typeface="Arial" panose="020B0604020202020204" pitchFamily="34" charset="0"/>
              </a:rPr>
              <a:t>. To Nicodemus – </a:t>
            </a:r>
            <a:r>
              <a:rPr lang="en-US" sz="3000" b="1" i="1" dirty="0">
                <a:solidFill>
                  <a:schemeClr val="bg1"/>
                </a:solidFill>
                <a:latin typeface="Arial" panose="020B0604020202020204" pitchFamily="34" charset="0"/>
                <a:cs typeface="Arial" panose="020B0604020202020204" pitchFamily="34" charset="0"/>
              </a:rPr>
              <a:t>“You are a respected Jewish teacher and yet you don’t know these things… But if you don’t believe me when I tell you about earthly things, how can you possibly believe if I tell you about heavenly things?” </a:t>
            </a:r>
            <a:r>
              <a:rPr lang="en-US" sz="3000" b="1" dirty="0">
                <a:solidFill>
                  <a:schemeClr val="bg1"/>
                </a:solidFill>
                <a:latin typeface="Arial" panose="020B0604020202020204" pitchFamily="34" charset="0"/>
                <a:cs typeface="Arial" panose="020B0604020202020204" pitchFamily="34" charset="0"/>
              </a:rPr>
              <a:t>(John 3:10-12</a:t>
            </a:r>
          </a:p>
        </p:txBody>
      </p:sp>
      <p:sp>
        <p:nvSpPr>
          <p:cNvPr id="6" name="TextBox 5">
            <a:extLst>
              <a:ext uri="{FF2B5EF4-FFF2-40B4-BE49-F238E27FC236}">
                <a16:creationId xmlns:a16="http://schemas.microsoft.com/office/drawing/2014/main" id="{5E5C60B2-C75B-E0A6-627E-FE465686E331}"/>
              </a:ext>
            </a:extLst>
          </p:cNvPr>
          <p:cNvSpPr txBox="1"/>
          <p:nvPr/>
        </p:nvSpPr>
        <p:spPr>
          <a:xfrm>
            <a:off x="119270" y="4631775"/>
            <a:ext cx="118872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Samaritan woman – </a:t>
            </a:r>
            <a:r>
              <a:rPr lang="en-US" sz="3000" b="1" i="1" dirty="0">
                <a:solidFill>
                  <a:schemeClr val="bg1"/>
                </a:solidFill>
                <a:latin typeface="Arial" panose="020B0604020202020204" pitchFamily="34" charset="0"/>
                <a:cs typeface="Arial" panose="020B0604020202020204" pitchFamily="34" charset="0"/>
              </a:rPr>
              <a:t>“Can I meet your husband?” </a:t>
            </a:r>
            <a:r>
              <a:rPr lang="en-US" sz="3000" b="1" dirty="0">
                <a:solidFill>
                  <a:schemeClr val="bg1"/>
                </a:solidFill>
                <a:latin typeface="Arial" panose="020B0604020202020204" pitchFamily="34" charset="0"/>
                <a:cs typeface="Arial" panose="020B0604020202020204" pitchFamily="34" charset="0"/>
              </a:rPr>
              <a:t>(Jn 4:16). </a:t>
            </a:r>
          </a:p>
        </p:txBody>
      </p:sp>
      <p:sp>
        <p:nvSpPr>
          <p:cNvPr id="7" name="TextBox 6">
            <a:extLst>
              <a:ext uri="{FF2B5EF4-FFF2-40B4-BE49-F238E27FC236}">
                <a16:creationId xmlns:a16="http://schemas.microsoft.com/office/drawing/2014/main" id="{A69BFEE8-DC6C-6B0C-DB71-DD7C7955D8D7}"/>
              </a:ext>
            </a:extLst>
          </p:cNvPr>
          <p:cNvSpPr txBox="1"/>
          <p:nvPr/>
        </p:nvSpPr>
        <p:spPr>
          <a:xfrm>
            <a:off x="218661" y="5694109"/>
            <a:ext cx="1188719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There can’t be salvation without repentance that involves the sorrow for, and turning from, sin. (Acts 26:19-20, 1 </a:t>
            </a:r>
            <a:r>
              <a:rPr lang="en-US" sz="3000" b="1" dirty="0" err="1">
                <a:solidFill>
                  <a:schemeClr val="bg1"/>
                </a:solidFill>
                <a:latin typeface="Arial" panose="020B0604020202020204" pitchFamily="34" charset="0"/>
                <a:cs typeface="Arial" panose="020B0604020202020204" pitchFamily="34" charset="0"/>
              </a:rPr>
              <a:t>Thess</a:t>
            </a:r>
            <a:r>
              <a:rPr lang="en-US" sz="3000" b="1" dirty="0">
                <a:solidFill>
                  <a:schemeClr val="bg1"/>
                </a:solidFill>
                <a:latin typeface="Arial" panose="020B0604020202020204" pitchFamily="34" charset="0"/>
                <a:cs typeface="Arial" panose="020B0604020202020204" pitchFamily="34" charset="0"/>
              </a:rPr>
              <a:t> 1:9).</a:t>
            </a:r>
          </a:p>
        </p:txBody>
      </p:sp>
    </p:spTree>
    <p:extLst>
      <p:ext uri="{BB962C8B-B14F-4D97-AF65-F5344CB8AC3E}">
        <p14:creationId xmlns:p14="http://schemas.microsoft.com/office/powerpoint/2010/main" val="58037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ow to Share the Gospel With Unbelievers (and free printable!) - Ladies  Drawing Nigh">
            <a:extLst>
              <a:ext uri="{FF2B5EF4-FFF2-40B4-BE49-F238E27FC236}">
                <a16:creationId xmlns:a16="http://schemas.microsoft.com/office/drawing/2014/main" id="{7F32E609-2825-D89A-023D-14A231EA47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AB4701-6103-2825-89CE-67EC9E27C819}"/>
              </a:ext>
            </a:extLst>
          </p:cNvPr>
          <p:cNvSpPr txBox="1"/>
          <p:nvPr/>
        </p:nvSpPr>
        <p:spPr>
          <a:xfrm>
            <a:off x="212034" y="1479631"/>
            <a:ext cx="1176793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Nicodemus, </a:t>
            </a:r>
            <a:r>
              <a:rPr lang="en-US" sz="3000" b="1" i="1" dirty="0">
                <a:solidFill>
                  <a:schemeClr val="bg1"/>
                </a:solidFill>
                <a:latin typeface="Arial" panose="020B0604020202020204" pitchFamily="34" charset="0"/>
                <a:cs typeface="Arial" panose="020B0604020202020204" pitchFamily="34" charset="0"/>
              </a:rPr>
              <a:t>“I tell you the truth, unless you are born again, you cannot see the Kingdom of God.” </a:t>
            </a:r>
            <a:r>
              <a:rPr lang="en-US" sz="3000" b="1" dirty="0">
                <a:solidFill>
                  <a:schemeClr val="bg1"/>
                </a:solidFill>
                <a:latin typeface="Arial" panose="020B0604020202020204" pitchFamily="34" charset="0"/>
                <a:cs typeface="Arial" panose="020B0604020202020204" pitchFamily="34" charset="0"/>
              </a:rPr>
              <a:t>(3:4)</a:t>
            </a:r>
          </a:p>
        </p:txBody>
      </p:sp>
      <p:sp>
        <p:nvSpPr>
          <p:cNvPr id="6" name="TextBox 5">
            <a:extLst>
              <a:ext uri="{FF2B5EF4-FFF2-40B4-BE49-F238E27FC236}">
                <a16:creationId xmlns:a16="http://schemas.microsoft.com/office/drawing/2014/main" id="{DA6C639E-BECF-11D1-F02F-8160F51E17D4}"/>
              </a:ext>
            </a:extLst>
          </p:cNvPr>
          <p:cNvSpPr txBox="1"/>
          <p:nvPr/>
        </p:nvSpPr>
        <p:spPr>
          <a:xfrm>
            <a:off x="212034" y="2888974"/>
            <a:ext cx="11767931"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the Samaritan woman – </a:t>
            </a:r>
            <a:r>
              <a:rPr lang="en-US" sz="3000" b="1" i="1" dirty="0">
                <a:solidFill>
                  <a:schemeClr val="bg1"/>
                </a:solidFill>
                <a:latin typeface="Arial" panose="020B0604020202020204" pitchFamily="34" charset="0"/>
                <a:cs typeface="Arial" panose="020B0604020202020204" pitchFamily="34" charset="0"/>
              </a:rPr>
              <a:t>“If only you knew the gift God has for you…”</a:t>
            </a:r>
            <a:r>
              <a:rPr lang="en-US" sz="3000" b="1" dirty="0">
                <a:solidFill>
                  <a:schemeClr val="bg1"/>
                </a:solidFill>
                <a:latin typeface="Arial" panose="020B0604020202020204" pitchFamily="34" charset="0"/>
                <a:cs typeface="Arial" panose="020B0604020202020204" pitchFamily="34" charset="0"/>
              </a:rPr>
              <a:t> (4:16) </a:t>
            </a:r>
            <a:r>
              <a:rPr lang="en-US" sz="3000" b="1" i="1" dirty="0">
                <a:solidFill>
                  <a:schemeClr val="bg1"/>
                </a:solidFill>
                <a:latin typeface="Arial" panose="020B0604020202020204" pitchFamily="34" charset="0"/>
                <a:cs typeface="Arial" panose="020B0604020202020204" pitchFamily="34" charset="0"/>
              </a:rPr>
              <a:t>“Those who drink the water I give you will never be thirsty again. It becomes a fresh bubbling spring within them, giving them eternal life.”</a:t>
            </a:r>
            <a:r>
              <a:rPr lang="en-US" sz="3000" b="1" dirty="0">
                <a:solidFill>
                  <a:schemeClr val="bg1"/>
                </a:solidFill>
                <a:latin typeface="Arial" panose="020B0604020202020204" pitchFamily="34" charset="0"/>
                <a:cs typeface="Arial" panose="020B0604020202020204" pitchFamily="34" charset="0"/>
              </a:rPr>
              <a:t> (4:14) </a:t>
            </a:r>
          </a:p>
        </p:txBody>
      </p:sp>
      <p:sp>
        <p:nvSpPr>
          <p:cNvPr id="7" name="TextBox 6">
            <a:extLst>
              <a:ext uri="{FF2B5EF4-FFF2-40B4-BE49-F238E27FC236}">
                <a16:creationId xmlns:a16="http://schemas.microsoft.com/office/drawing/2014/main" id="{34887788-A452-28F8-72DB-A996CDDE2555}"/>
              </a:ext>
            </a:extLst>
          </p:cNvPr>
          <p:cNvSpPr txBox="1"/>
          <p:nvPr/>
        </p:nvSpPr>
        <p:spPr>
          <a:xfrm>
            <a:off x="318051" y="5221646"/>
            <a:ext cx="1187394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Every sinner needs rebirth and living water = regeneration, reconciliation + salvation, forgiveness and the desire to live an obedient life that glorifies God = no longer lost. </a:t>
            </a:r>
          </a:p>
        </p:txBody>
      </p:sp>
      <p:sp>
        <p:nvSpPr>
          <p:cNvPr id="8" name="TextBox 7">
            <a:extLst>
              <a:ext uri="{FF2B5EF4-FFF2-40B4-BE49-F238E27FC236}">
                <a16:creationId xmlns:a16="http://schemas.microsoft.com/office/drawing/2014/main" id="{5EEA3216-6D45-CAB7-9AAF-B8D96C328A79}"/>
              </a:ext>
            </a:extLst>
          </p:cNvPr>
          <p:cNvSpPr txBox="1"/>
          <p:nvPr/>
        </p:nvSpPr>
        <p:spPr>
          <a:xfrm>
            <a:off x="318050" y="159026"/>
            <a:ext cx="1154264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Asking tough questions &gt; conversation goes deeper &gt; speak the hard truth.</a:t>
            </a:r>
            <a:endParaRPr lang="en-US"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17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Bio — John Dickson">
            <a:extLst>
              <a:ext uri="{FF2B5EF4-FFF2-40B4-BE49-F238E27FC236}">
                <a16:creationId xmlns:a16="http://schemas.microsoft.com/office/drawing/2014/main" id="{68DBAF0B-D693-3BF9-5688-8F00025B46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22" t="7816"/>
          <a:stretch/>
        </p:blipFill>
        <p:spPr bwMode="auto">
          <a:xfrm>
            <a:off x="0" y="6993"/>
            <a:ext cx="4083269" cy="6851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8B4F7A-1EF6-A9A7-C3CE-3272DB07D116}"/>
              </a:ext>
            </a:extLst>
          </p:cNvPr>
          <p:cNvSpPr txBox="1"/>
          <p:nvPr/>
        </p:nvSpPr>
        <p:spPr>
          <a:xfrm>
            <a:off x="2490951" y="151179"/>
            <a:ext cx="9553903" cy="6555641"/>
          </a:xfrm>
          <a:prstGeom prst="rect">
            <a:avLst/>
          </a:prstGeom>
          <a:noFill/>
        </p:spPr>
        <p:txBody>
          <a:bodyPr wrap="square" rtlCol="0">
            <a:spAutoFit/>
          </a:bodyPr>
          <a:lstStyle/>
          <a:p>
            <a:pPr algn="ctr"/>
            <a:r>
              <a:rPr lang="en-AU" sz="2800" b="1" i="1" dirty="0">
                <a:solidFill>
                  <a:schemeClr val="bg1"/>
                </a:solidFill>
                <a:latin typeface="Arial" panose="020B0604020202020204" pitchFamily="34" charset="0"/>
                <a:cs typeface="Arial" panose="020B0604020202020204" pitchFamily="34" charset="0"/>
              </a:rPr>
              <a:t>“Glenda was an RI teacher at my High School who had the courage to invite our entire class to her home to chat about God over a hamburger and milkshake. Some of my classmates were drug users, bullies and petty thieves. She was wealthy, intelligent and married to a leading Australian businessman. What was Glenda thinking inviting us for a meal and discussion? Glenda’s style was completely relaxed and incredibly generous. Even when her VCR went missing, she made almost nothing of it. As we ate and drank and talked, it was clear this was no missionary ploy on her part. She truly cared for us and treated us like friends or, more accurately, like sons. As a result, over the course of the next year, she introduced several of us from the class to the ultimate "friend of sinners," Jesus.”</a:t>
            </a:r>
            <a:endParaRPr lang="en-US" sz="28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7F4845D-B8E2-101E-3664-DEA9C82FDB20}"/>
              </a:ext>
            </a:extLst>
          </p:cNvPr>
          <p:cNvSpPr txBox="1"/>
          <p:nvPr/>
        </p:nvSpPr>
        <p:spPr>
          <a:xfrm>
            <a:off x="147146" y="5998934"/>
            <a:ext cx="1702676"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JOHN DICKSON</a:t>
            </a:r>
          </a:p>
        </p:txBody>
      </p:sp>
    </p:spTree>
    <p:extLst>
      <p:ext uri="{BB962C8B-B14F-4D97-AF65-F5344CB8AC3E}">
        <p14:creationId xmlns:p14="http://schemas.microsoft.com/office/powerpoint/2010/main" val="157191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factory, outdoor, city&#10;&#10;Description automatically generated">
            <a:extLst>
              <a:ext uri="{FF2B5EF4-FFF2-40B4-BE49-F238E27FC236}">
                <a16:creationId xmlns:a16="http://schemas.microsoft.com/office/drawing/2014/main" id="{5E511D52-3B10-B19B-E54F-344E964388C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4785"/>
          <a:stretch/>
        </p:blipFill>
        <p:spPr>
          <a:xfrm>
            <a:off x="0" y="-1"/>
            <a:ext cx="12190778" cy="6858001"/>
          </a:xfrm>
          <a:prstGeom prst="rect">
            <a:avLst/>
          </a:prstGeom>
        </p:spPr>
      </p:pic>
      <p:sp>
        <p:nvSpPr>
          <p:cNvPr id="4" name="TextBox 3">
            <a:extLst>
              <a:ext uri="{FF2B5EF4-FFF2-40B4-BE49-F238E27FC236}">
                <a16:creationId xmlns:a16="http://schemas.microsoft.com/office/drawing/2014/main" id="{4F519AD7-02A1-F25B-0B14-4F7DB65826DD}"/>
              </a:ext>
            </a:extLst>
          </p:cNvPr>
          <p:cNvSpPr txBox="1"/>
          <p:nvPr/>
        </p:nvSpPr>
        <p:spPr>
          <a:xfrm>
            <a:off x="104775" y="63085"/>
            <a:ext cx="1191178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was a </a:t>
            </a:r>
            <a:r>
              <a:rPr lang="en-US" sz="3000" b="1" i="1" dirty="0">
                <a:solidFill>
                  <a:schemeClr val="bg1"/>
                </a:solidFill>
                <a:latin typeface="Arial" panose="020B0604020202020204" pitchFamily="34" charset="0"/>
                <a:cs typeface="Arial" panose="020B0604020202020204" pitchFamily="34" charset="0"/>
              </a:rPr>
              <a:t>‘friend of sinners’ </a:t>
            </a:r>
            <a:r>
              <a:rPr lang="en-US" sz="3000" b="1" dirty="0">
                <a:solidFill>
                  <a:schemeClr val="bg1"/>
                </a:solidFill>
                <a:latin typeface="Arial" panose="020B0604020202020204" pitchFamily="34" charset="0"/>
                <a:cs typeface="Arial" panose="020B0604020202020204" pitchFamily="34" charset="0"/>
              </a:rPr>
              <a:t>(Luke 7:34). He met them where they were – in their sin, fears, doubts &amp; defeat. He shared the gospel and gave them truth, love, care, value, hope &amp; life.</a:t>
            </a:r>
          </a:p>
        </p:txBody>
      </p:sp>
      <p:sp>
        <p:nvSpPr>
          <p:cNvPr id="7" name="TextBox 6">
            <a:extLst>
              <a:ext uri="{FF2B5EF4-FFF2-40B4-BE49-F238E27FC236}">
                <a16:creationId xmlns:a16="http://schemas.microsoft.com/office/drawing/2014/main" id="{3BF535B5-774D-5C22-D554-2214571C7E4C}"/>
              </a:ext>
            </a:extLst>
          </p:cNvPr>
          <p:cNvSpPr txBox="1"/>
          <p:nvPr/>
        </p:nvSpPr>
        <p:spPr>
          <a:xfrm>
            <a:off x="140107" y="1950229"/>
            <a:ext cx="1184112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Sharing the gospel is urgent, so look for the opportunities  – </a:t>
            </a:r>
            <a:r>
              <a:rPr lang="en-US" sz="3000" b="1" i="1" dirty="0">
                <a:solidFill>
                  <a:schemeClr val="bg1"/>
                </a:solidFill>
                <a:latin typeface="Arial" panose="020B0604020202020204" pitchFamily="34" charset="0"/>
                <a:cs typeface="Arial" panose="020B0604020202020204" pitchFamily="34" charset="0"/>
              </a:rPr>
              <a:t>“Don’t say its four months until harvest. Wake up and look around. The fields are ready for harvest now.” ” </a:t>
            </a:r>
            <a:r>
              <a:rPr lang="en-US" sz="3000" b="1" dirty="0">
                <a:solidFill>
                  <a:schemeClr val="bg1"/>
                </a:solidFill>
                <a:latin typeface="Arial" panose="020B0604020202020204" pitchFamily="34" charset="0"/>
                <a:cs typeface="Arial" panose="020B0604020202020204" pitchFamily="34" charset="0"/>
              </a:rPr>
              <a:t>(John 4:35)</a:t>
            </a:r>
          </a:p>
        </p:txBody>
      </p:sp>
      <p:sp>
        <p:nvSpPr>
          <p:cNvPr id="8" name="TextBox 7">
            <a:extLst>
              <a:ext uri="{FF2B5EF4-FFF2-40B4-BE49-F238E27FC236}">
                <a16:creationId xmlns:a16="http://schemas.microsoft.com/office/drawing/2014/main" id="{8B875253-13A9-E576-0B13-16554E7D49B2}"/>
              </a:ext>
            </a:extLst>
          </p:cNvPr>
          <p:cNvSpPr txBox="1"/>
          <p:nvPr/>
        </p:nvSpPr>
        <p:spPr>
          <a:xfrm>
            <a:off x="162955" y="3855448"/>
            <a:ext cx="1191178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Sharing the gospel will be inconvenient – </a:t>
            </a:r>
            <a:r>
              <a:rPr lang="en-US" sz="3000" b="1" i="1" dirty="0">
                <a:solidFill>
                  <a:schemeClr val="bg1"/>
                </a:solidFill>
                <a:latin typeface="Arial" panose="020B0604020202020204" pitchFamily="34" charset="0"/>
                <a:cs typeface="Arial" panose="020B0604020202020204" pitchFamily="34" charset="0"/>
              </a:rPr>
              <a:t>“Jesus had to pass through Samaria… and he stayed two days so that many more could hear his message and believe.”</a:t>
            </a:r>
            <a:r>
              <a:rPr lang="en-US" sz="3000" b="1" dirty="0">
                <a:solidFill>
                  <a:schemeClr val="bg1"/>
                </a:solidFill>
                <a:latin typeface="Arial" panose="020B0604020202020204" pitchFamily="34" charset="0"/>
                <a:cs typeface="Arial" panose="020B0604020202020204" pitchFamily="34" charset="0"/>
              </a:rPr>
              <a:t> (John 4:4, 40)</a:t>
            </a:r>
          </a:p>
        </p:txBody>
      </p:sp>
      <p:sp>
        <p:nvSpPr>
          <p:cNvPr id="9" name="TextBox 8">
            <a:extLst>
              <a:ext uri="{FF2B5EF4-FFF2-40B4-BE49-F238E27FC236}">
                <a16:creationId xmlns:a16="http://schemas.microsoft.com/office/drawing/2014/main" id="{834B5F78-8509-4DEA-1C57-F25D469C07BD}"/>
              </a:ext>
            </a:extLst>
          </p:cNvPr>
          <p:cNvSpPr txBox="1"/>
          <p:nvPr/>
        </p:nvSpPr>
        <p:spPr>
          <a:xfrm>
            <a:off x="104776" y="5748845"/>
            <a:ext cx="1202814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Nothing will satisfy you like the enlightened eyes of a lost soul – </a:t>
            </a:r>
            <a:r>
              <a:rPr lang="en-US" sz="3000" b="1" i="1" dirty="0">
                <a:solidFill>
                  <a:schemeClr val="bg1"/>
                </a:solidFill>
                <a:latin typeface="Arial" panose="020B0604020202020204" pitchFamily="34" charset="0"/>
                <a:cs typeface="Arial" panose="020B0604020202020204" pitchFamily="34" charset="0"/>
              </a:rPr>
              <a:t>“My nourishment comes from doing the will of God...”</a:t>
            </a:r>
            <a:r>
              <a:rPr lang="en-US" sz="3000" b="1" dirty="0">
                <a:solidFill>
                  <a:schemeClr val="bg1"/>
                </a:solidFill>
                <a:latin typeface="Arial" panose="020B0604020202020204" pitchFamily="34" charset="0"/>
                <a:cs typeface="Arial" panose="020B0604020202020204" pitchFamily="34" charset="0"/>
              </a:rPr>
              <a:t> (Jn 4:32) </a:t>
            </a:r>
          </a:p>
        </p:txBody>
      </p:sp>
    </p:spTree>
    <p:extLst>
      <p:ext uri="{BB962C8B-B14F-4D97-AF65-F5344CB8AC3E}">
        <p14:creationId xmlns:p14="http://schemas.microsoft.com/office/powerpoint/2010/main" val="21830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6700</TotalTime>
  <Words>2548</Words>
  <Application>Microsoft Office PowerPoint</Application>
  <PresentationFormat>Widescreen</PresentationFormat>
  <Paragraphs>62</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22</cp:revision>
  <dcterms:created xsi:type="dcterms:W3CDTF">2023-02-21T01:37:01Z</dcterms:created>
  <dcterms:modified xsi:type="dcterms:W3CDTF">2023-02-28T00:08:35Z</dcterms:modified>
</cp:coreProperties>
</file>