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57" r:id="rId3"/>
    <p:sldId id="258" r:id="rId4"/>
    <p:sldId id="259" r:id="rId5"/>
    <p:sldId id="261" r:id="rId6"/>
    <p:sldId id="266" r:id="rId7"/>
    <p:sldId id="262" r:id="rId8"/>
    <p:sldId id="263" r:id="rId9"/>
    <p:sldId id="25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F8C"/>
    <a:srgbClr val="FAD45A"/>
    <a:srgbClr val="FCFF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10"/>
    <p:restoredTop sz="56804"/>
  </p:normalViewPr>
  <p:slideViewPr>
    <p:cSldViewPr snapToGrid="0">
      <p:cViewPr varScale="1">
        <p:scale>
          <a:sx n="70" d="100"/>
          <a:sy n="70" d="100"/>
        </p:scale>
        <p:origin x="211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42" d="100"/>
          <a:sy n="142" d="100"/>
        </p:scale>
        <p:origin x="2652" y="-13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Roberts" userId="832323f2135290fd" providerId="LiveId" clId="{2F9AF807-354E-4513-B9E2-9C924FF7D57E}"/>
    <pc:docChg chg="modSld">
      <pc:chgData name="Sue Roberts" userId="832323f2135290fd" providerId="LiveId" clId="{2F9AF807-354E-4513-B9E2-9C924FF7D57E}" dt="2023-02-22T07:31:18.582" v="22" actId="20577"/>
      <pc:docMkLst>
        <pc:docMk/>
      </pc:docMkLst>
      <pc:sldChg chg="modNotes">
        <pc:chgData name="Sue Roberts" userId="832323f2135290fd" providerId="LiveId" clId="{2F9AF807-354E-4513-B9E2-9C924FF7D57E}" dt="2023-02-22T07:31:18.582" v="22" actId="20577"/>
        <pc:sldMkLst>
          <pc:docMk/>
          <pc:sldMk cId="1512803358" sldId="256"/>
        </pc:sldMkLst>
      </pc:sldChg>
      <pc:sldChg chg="modNotes">
        <pc:chgData name="Sue Roberts" userId="832323f2135290fd" providerId="LiveId" clId="{2F9AF807-354E-4513-B9E2-9C924FF7D57E}" dt="2023-02-22T07:22:04.962" v="9" actId="20577"/>
        <pc:sldMkLst>
          <pc:docMk/>
          <pc:sldMk cId="10362609" sldId="257"/>
        </pc:sldMkLst>
      </pc:sldChg>
      <pc:sldChg chg="modNotes">
        <pc:chgData name="Sue Roberts" userId="832323f2135290fd" providerId="LiveId" clId="{2F9AF807-354E-4513-B9E2-9C924FF7D57E}" dt="2023-02-22T07:25:38.928" v="18" actId="20577"/>
        <pc:sldMkLst>
          <pc:docMk/>
          <pc:sldMk cId="195099469" sldId="259"/>
        </pc:sldMkLst>
      </pc:sldChg>
      <pc:sldChg chg="modNotes">
        <pc:chgData name="Sue Roberts" userId="832323f2135290fd" providerId="LiveId" clId="{2F9AF807-354E-4513-B9E2-9C924FF7D57E}" dt="2023-02-22T07:20:36.595" v="4" actId="20577"/>
        <pc:sldMkLst>
          <pc:docMk/>
          <pc:sldMk cId="203833954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92BEDC1-FAF3-2548-BE1F-CF85D8E67565}"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5330F-B343-0B41-86FF-06C405D0459E}" type="slidenum">
              <a:rPr lang="en-US" smtClean="0"/>
              <a:t>‹#›</a:t>
            </a:fld>
            <a:endParaRPr lang="en-US"/>
          </a:p>
        </p:txBody>
      </p:sp>
    </p:spTree>
    <p:extLst>
      <p:ext uri="{BB962C8B-B14F-4D97-AF65-F5344CB8AC3E}">
        <p14:creationId xmlns:p14="http://schemas.microsoft.com/office/powerpoint/2010/main" val="306611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0964" y="4400549"/>
            <a:ext cx="6276813" cy="3600451"/>
          </a:xfrm>
        </p:spPr>
        <p:txBody>
          <a:bodyPr/>
          <a:lstStyle/>
          <a:p>
            <a:pPr marL="171450" indent="-171450">
              <a:buFont typeface="Arial" panose="020B0604020202020204" pitchFamily="34" charset="0"/>
              <a:buChar char="•"/>
            </a:pPr>
            <a:r>
              <a:rPr lang="en-US" dirty="0"/>
              <a:t>Good morning everyone. I hope you are all doing well. Today I’m sharing quite a simple message, there probably won’t be any new theology in here</a:t>
            </a:r>
          </a:p>
          <a:p>
            <a:pPr marL="171450" indent="-171450">
              <a:buFont typeface="Arial" panose="020B0604020202020204" pitchFamily="34" charset="0"/>
              <a:buChar char="•"/>
            </a:pPr>
            <a:r>
              <a:rPr lang="en-US" dirty="0"/>
              <a:t>It’s probably not going blow your mind, but what I will be sharing is an essence, a call to remember the gospel. </a:t>
            </a:r>
          </a:p>
          <a:p>
            <a:pPr marL="171450" indent="-171450">
              <a:buFont typeface="Arial" panose="020B0604020202020204" pitchFamily="34" charset="0"/>
              <a:buChar char="•"/>
            </a:pPr>
            <a:r>
              <a:rPr lang="en-US" dirty="0"/>
              <a:t>This morning I’m going to begin by confessing something to you</a:t>
            </a:r>
          </a:p>
          <a:p>
            <a:pPr marL="171450" indent="-171450">
              <a:buFont typeface="Arial" panose="020B0604020202020204" pitchFamily="34" charset="0"/>
              <a:buChar char="•"/>
            </a:pPr>
            <a:r>
              <a:rPr lang="en-US" dirty="0"/>
              <a:t>Too often in my Christian life have I sought to grow by my own strength and neglected the grace of God</a:t>
            </a:r>
          </a:p>
          <a:p>
            <a:pPr marL="171450" indent="-171450">
              <a:buFont typeface="Arial" panose="020B0604020202020204" pitchFamily="34" charset="0"/>
              <a:buChar char="•"/>
            </a:pPr>
            <a:r>
              <a:rPr lang="en-US" dirty="0"/>
              <a:t>Too often have I thought that if I just read my Bible a little more I will be a better Christian</a:t>
            </a:r>
          </a:p>
          <a:p>
            <a:pPr marL="171450" indent="-171450">
              <a:buFont typeface="Arial" panose="020B0604020202020204" pitchFamily="34" charset="0"/>
              <a:buChar char="•"/>
            </a:pPr>
            <a:r>
              <a:rPr lang="en-US" dirty="0"/>
              <a:t>Too often have I thought that if I just prayed a little longer I would be a better Christian</a:t>
            </a:r>
          </a:p>
          <a:p>
            <a:pPr marL="171450" indent="-171450">
              <a:buFont typeface="Arial" panose="020B0604020202020204" pitchFamily="34" charset="0"/>
              <a:buChar char="•"/>
            </a:pPr>
            <a:r>
              <a:rPr lang="en-US" dirty="0"/>
              <a:t>When I behave like this and think like this I always end up in despair because it never makes me a better Christian</a:t>
            </a:r>
          </a:p>
          <a:p>
            <a:pPr marL="171450" indent="-171450">
              <a:buFont typeface="Arial" panose="020B0604020202020204" pitchFamily="34" charset="0"/>
              <a:buChar char="•"/>
            </a:pPr>
            <a:r>
              <a:rPr lang="en-US" dirty="0"/>
              <a:t>You see that’s not the gospel. That’s not how we grow in Christ likeness. God uses His Word and prayer as the primary means to help us grow to become like Jesus, but when we approach it as a habit, as a work, as if somehow it earns my salvation then we are entirely missing the point of the gospel. We are entirely missing the power and grace of God that is in the gospel message</a:t>
            </a:r>
          </a:p>
          <a:p>
            <a:pPr marL="171450" indent="-171450">
              <a:buFont typeface="Arial" panose="020B0604020202020204" pitchFamily="34" charset="0"/>
              <a:buChar char="•"/>
            </a:pPr>
            <a:r>
              <a:rPr lang="en-US" dirty="0"/>
              <a:t>So as we look at this aspect of growing for the sake of sharing the gospel, I would like us to begin by taking a look at what the gospel is, and how our lifelong journey of becoming more like Jesus does not stem from our will and power but from God’s grace and power and us surrendering to His Will and the work of the Holy Spirit in our lives</a:t>
            </a:r>
          </a:p>
        </p:txBody>
      </p:sp>
      <p:sp>
        <p:nvSpPr>
          <p:cNvPr id="4" name="Slide Number Placeholder 3"/>
          <p:cNvSpPr>
            <a:spLocks noGrp="1"/>
          </p:cNvSpPr>
          <p:nvPr>
            <p:ph type="sldNum" sz="quarter" idx="5"/>
          </p:nvPr>
        </p:nvSpPr>
        <p:spPr/>
        <p:txBody>
          <a:bodyPr/>
          <a:lstStyle/>
          <a:p>
            <a:fld id="{1AA5330F-B343-0B41-86FF-06C405D0459E}" type="slidenum">
              <a:rPr lang="en-US" smtClean="0"/>
              <a:t>1</a:t>
            </a:fld>
            <a:endParaRPr lang="en-US"/>
          </a:p>
        </p:txBody>
      </p:sp>
    </p:spTree>
    <p:extLst>
      <p:ext uri="{BB962C8B-B14F-4D97-AF65-F5344CB8AC3E}">
        <p14:creationId xmlns:p14="http://schemas.microsoft.com/office/powerpoint/2010/main" val="202705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3472" y="4400549"/>
            <a:ext cx="6416297" cy="3600451"/>
          </a:xfrm>
        </p:spPr>
        <p:txBody>
          <a:bodyPr/>
          <a:lstStyle/>
          <a:p>
            <a:pPr marL="171450" indent="-171450">
              <a:buFont typeface="Arial" panose="020B0604020202020204" pitchFamily="34" charset="0"/>
              <a:buChar char="•"/>
            </a:pPr>
            <a:r>
              <a:rPr lang="en-AU" b="0" i="0" u="none" strike="noStrike" dirty="0">
                <a:solidFill>
                  <a:schemeClr val="tx1"/>
                </a:solidFill>
                <a:effectLst/>
                <a:latin typeface="+mn-lt"/>
              </a:rPr>
              <a:t>Today I want to finish, hopefully leaving you in awe of God’s amazing grace, and His amazing power, and His amazing love shown on the cross</a:t>
            </a:r>
          </a:p>
          <a:p>
            <a:pPr marL="171450" indent="-171450">
              <a:buFont typeface="Arial" panose="020B0604020202020204" pitchFamily="34" charset="0"/>
              <a:buChar char="•"/>
            </a:pPr>
            <a:r>
              <a:rPr lang="en-AU" b="0" i="0" u="none" strike="noStrike" dirty="0">
                <a:solidFill>
                  <a:schemeClr val="tx1"/>
                </a:solidFill>
                <a:effectLst/>
                <a:latin typeface="+mn-lt"/>
              </a:rPr>
              <a:t>Today I pray that God would be drawing you close by His Spirit and in His grace. That we might leave here and live lives fixated on the gospel, remembering that it is Christ who lives in and through us and that the grace of God is at work in our lives</a:t>
            </a:r>
          </a:p>
          <a:p>
            <a:pPr marL="171450" indent="-171450">
              <a:buFont typeface="Arial" panose="020B0604020202020204" pitchFamily="34" charset="0"/>
              <a:buChar char="•"/>
            </a:pPr>
            <a:r>
              <a:rPr lang="en-AU" b="0" i="0" u="none" strike="noStrike" dirty="0">
                <a:solidFill>
                  <a:schemeClr val="tx1"/>
                </a:solidFill>
                <a:effectLst/>
                <a:latin typeface="+mn-lt"/>
              </a:rPr>
              <a:t>And what better way to do that than to quote John Newton, the famous hymn writer, the man who wrote Amazing Grace. He once said this </a:t>
            </a:r>
          </a:p>
          <a:p>
            <a:pPr marL="171450" indent="-171450">
              <a:buFont typeface="Arial" panose="020B0604020202020204" pitchFamily="34" charset="0"/>
              <a:buChar char="•"/>
            </a:pPr>
            <a:r>
              <a:rPr lang="en-AU" b="0" i="0" u="none" strike="noStrike" dirty="0">
                <a:solidFill>
                  <a:schemeClr val="tx1"/>
                </a:solidFill>
                <a:effectLst/>
                <a:latin typeface="+mn-lt"/>
              </a:rPr>
              <a:t>“I am not what I ought to be! Ah! how imperfect and deficient! - I am not what I wish to be! I 'abhor what is evil,' and I would 'cleave to what is good!' - I am not what I hope to be! Soon, soon, I shall put off mortality: and with mortality all sin and imperfection! </a:t>
            </a:r>
          </a:p>
          <a:p>
            <a:pPr marL="171450" indent="-171450">
              <a:buFont typeface="Arial" panose="020B0604020202020204" pitchFamily="34" charset="0"/>
              <a:buChar char="•"/>
            </a:pPr>
            <a:r>
              <a:rPr lang="en-AU" b="0" i="0" u="none" strike="noStrike" dirty="0">
                <a:solidFill>
                  <a:schemeClr val="tx1"/>
                </a:solidFill>
                <a:effectLst/>
                <a:highlight>
                  <a:srgbClr val="00FF00"/>
                </a:highlight>
                <a:latin typeface="+mn-lt"/>
              </a:rPr>
              <a:t>Yet, though I am not what I ought to be, nor what I wish to be, nor what I hope to be, I can truly say, I am not what I once was - a slave to sin and Satan; and I can heartily join with the Apostle, and acknowledge; By the grace of God, I am what I am!”</a:t>
            </a:r>
          </a:p>
          <a:p>
            <a:pPr marL="171450" indent="-171450">
              <a:buFont typeface="Arial" panose="020B0604020202020204" pitchFamily="34" charset="0"/>
              <a:buChar char="•"/>
            </a:pPr>
            <a:r>
              <a:rPr lang="en-AU" b="0" i="0" u="none" strike="noStrike" dirty="0">
                <a:solidFill>
                  <a:schemeClr val="tx1"/>
                </a:solidFill>
                <a:effectLst/>
                <a:latin typeface="+mn-lt"/>
              </a:rPr>
              <a:t>It is by the grace of God that we grow to be more like Jesus. It is by the grace of God that I am what I am!</a:t>
            </a:r>
          </a:p>
          <a:p>
            <a:pPr marL="171450" indent="-171450">
              <a:buFont typeface="Arial" panose="020B0604020202020204" pitchFamily="34" charset="0"/>
              <a:buChar char="•"/>
            </a:pPr>
            <a:r>
              <a:rPr lang="en-AU" b="0" i="0" u="none" strike="noStrike" dirty="0">
                <a:solidFill>
                  <a:schemeClr val="tx1"/>
                </a:solidFill>
                <a:effectLst/>
                <a:latin typeface="+mn-lt"/>
              </a:rPr>
              <a:t>Let’s pray</a:t>
            </a:r>
          </a:p>
          <a:p>
            <a:pPr marL="171450" indent="-171450">
              <a:buFont typeface="Arial" panose="020B0604020202020204" pitchFamily="34" charset="0"/>
              <a:buChar char="•"/>
            </a:pP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1AA5330F-B343-0B41-86FF-06C405D0459E}" type="slidenum">
              <a:rPr lang="en-US" smtClean="0"/>
              <a:t>10</a:t>
            </a:fld>
            <a:endParaRPr lang="en-US"/>
          </a:p>
        </p:txBody>
      </p:sp>
    </p:spTree>
    <p:extLst>
      <p:ext uri="{BB962C8B-B14F-4D97-AF65-F5344CB8AC3E}">
        <p14:creationId xmlns:p14="http://schemas.microsoft.com/office/powerpoint/2010/main" val="276965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66608" y="4106082"/>
            <a:ext cx="6524786" cy="4293999"/>
          </a:xfrm>
        </p:spPr>
        <p:txBody>
          <a:bodyPr/>
          <a:lstStyle/>
          <a:p>
            <a:pPr marL="171450" indent="-171450">
              <a:buFont typeface="Arial" panose="020B0604020202020204" pitchFamily="34" charset="0"/>
              <a:buChar char="•"/>
            </a:pPr>
            <a:r>
              <a:rPr lang="en-US" dirty="0">
                <a:highlight>
                  <a:srgbClr val="FFFF00"/>
                </a:highlight>
              </a:rPr>
              <a:t>There is ONE gospel (Gal 1:6-9)</a:t>
            </a:r>
            <a:br>
              <a:rPr lang="en-US" dirty="0"/>
            </a:br>
            <a:r>
              <a:rPr lang="en-US" dirty="0"/>
              <a:t>- There is one gospel, and it is the gospel of old that is recorded in the Word of God</a:t>
            </a:r>
            <a:br>
              <a:rPr lang="en-US" dirty="0"/>
            </a:br>
            <a:r>
              <a:rPr lang="en-US" dirty="0"/>
              <a:t>- If anyone or any church proclaims anything else besides what is written in the Bible, they will be held accountable for that</a:t>
            </a:r>
            <a:br>
              <a:rPr lang="en-US" dirty="0"/>
            </a:br>
            <a:r>
              <a:rPr lang="en-US" dirty="0"/>
              <a:t>- I want to begin today’s message with what the gospel is, because ever since the gospel has existed, people have tried to </a:t>
            </a:r>
            <a:r>
              <a:rPr lang="en-US" dirty="0" err="1"/>
              <a:t>contextualise</a:t>
            </a:r>
            <a:r>
              <a:rPr lang="en-US" dirty="0"/>
              <a:t> it and make the gospel and God, into something that suits their needs and beliefs</a:t>
            </a:r>
            <a:br>
              <a:rPr lang="en-US" dirty="0"/>
            </a:br>
            <a:r>
              <a:rPr lang="en-US" dirty="0"/>
              <a:t>- But the gospel that changes lives today and is still true is this old, old gospel, and in this world that hates truth and rejects truth, we need to get a firm grasp on the gospel and hold on for dear life</a:t>
            </a:r>
          </a:p>
          <a:p>
            <a:pPr marL="171450" indent="-171450">
              <a:buFont typeface="Arial" panose="020B0604020202020204" pitchFamily="34" charset="0"/>
              <a:buChar char="•"/>
            </a:pPr>
            <a:r>
              <a:rPr lang="en-US" dirty="0">
                <a:highlight>
                  <a:srgbClr val="FFFF00"/>
                </a:highlight>
              </a:rPr>
              <a:t>“Once you were dead because of your disobedience and your many sins” (Eph 2:1)</a:t>
            </a:r>
            <a:br>
              <a:rPr lang="en-US" dirty="0"/>
            </a:br>
            <a:r>
              <a:rPr lang="en-US" dirty="0"/>
              <a:t>- Unbelievers, aren’t just sick, they are dead in their sins. Christians, before you believed in Jesus as your Lord and </a:t>
            </a:r>
            <a:r>
              <a:rPr lang="en-US" dirty="0" err="1"/>
              <a:t>Saviour</a:t>
            </a:r>
            <a:r>
              <a:rPr lang="en-US" dirty="0"/>
              <a:t>, you were dead in your sins</a:t>
            </a:r>
            <a:br>
              <a:rPr lang="en-US" dirty="0"/>
            </a:br>
            <a:r>
              <a:rPr lang="en-US" dirty="0"/>
              <a:t>- Paul gives us a dark picture of depravity, of just how lost believers once were. The hopelessness that we lived in and the darkness that consumed our lives</a:t>
            </a:r>
            <a:br>
              <a:rPr lang="en-US" dirty="0"/>
            </a:br>
            <a:r>
              <a:rPr lang="en-US" dirty="0"/>
              <a:t>- It’s an eerie picture of people living in a great graveyard of sin</a:t>
            </a:r>
          </a:p>
          <a:p>
            <a:pPr marL="171450" indent="-171450">
              <a:buFont typeface="Arial" panose="020B0604020202020204" pitchFamily="34" charset="0"/>
              <a:buChar char="•"/>
            </a:pPr>
            <a:r>
              <a:rPr lang="en-US" dirty="0">
                <a:highlight>
                  <a:srgbClr val="FFFF00"/>
                </a:highlight>
              </a:rPr>
              <a:t>We were condemned, subject to God’s wrath, deserving of hell for our rebellion against Him</a:t>
            </a:r>
            <a:br>
              <a:rPr lang="en-US" dirty="0"/>
            </a:br>
            <a:r>
              <a:rPr lang="en-US" dirty="0"/>
              <a:t>- We could not save ourselves, we were merely drowning in our sin</a:t>
            </a:r>
            <a:br>
              <a:rPr lang="en-US" dirty="0"/>
            </a:br>
            <a:r>
              <a:rPr lang="en-US" dirty="0"/>
              <a:t>- We could do nothing but live in constant disobedience</a:t>
            </a:r>
            <a:br>
              <a:rPr lang="en-US" dirty="0"/>
            </a:br>
            <a:r>
              <a:rPr lang="en-US" dirty="0"/>
              <a:t>- Following our own desires, our fallen nature, our own selfish inclinations, living only for ourselves. </a:t>
            </a:r>
            <a:br>
              <a:rPr lang="en-US" dirty="0"/>
            </a:br>
            <a:r>
              <a:rPr lang="en-US" dirty="0"/>
              <a:t>- I know this seems very dark and gloomy, but Paul wants his readers to understand the darkness that they lived in, because it is only when we see how hopeless and wretched and lost we were that we truly see just how awesome and loving our God is</a:t>
            </a:r>
          </a:p>
        </p:txBody>
      </p:sp>
      <p:sp>
        <p:nvSpPr>
          <p:cNvPr id="4" name="Slide Number Placeholder 3"/>
          <p:cNvSpPr>
            <a:spLocks noGrp="1"/>
          </p:cNvSpPr>
          <p:nvPr>
            <p:ph type="sldNum" sz="quarter" idx="5"/>
          </p:nvPr>
        </p:nvSpPr>
        <p:spPr/>
        <p:txBody>
          <a:bodyPr/>
          <a:lstStyle/>
          <a:p>
            <a:fld id="{1AA5330F-B343-0B41-86FF-06C405D0459E}" type="slidenum">
              <a:rPr lang="en-US" smtClean="0"/>
              <a:t>2</a:t>
            </a:fld>
            <a:endParaRPr lang="en-US"/>
          </a:p>
        </p:txBody>
      </p:sp>
    </p:spTree>
    <p:extLst>
      <p:ext uri="{BB962C8B-B14F-4D97-AF65-F5344CB8AC3E}">
        <p14:creationId xmlns:p14="http://schemas.microsoft.com/office/powerpoint/2010/main" val="171831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189855" y="3718894"/>
            <a:ext cx="6478292" cy="4774177"/>
          </a:xfrm>
        </p:spPr>
        <p:txBody>
          <a:bodyPr/>
          <a:lstStyle/>
          <a:p>
            <a:pPr marL="171450" indent="-171450">
              <a:buFont typeface="Arial" panose="020B0604020202020204" pitchFamily="34" charset="0"/>
              <a:buChar char="•"/>
            </a:pPr>
            <a:r>
              <a:rPr lang="en-US" dirty="0">
                <a:highlight>
                  <a:srgbClr val="FFFF00"/>
                </a:highlight>
              </a:rPr>
              <a:t>“But God is so rich in mercy, and he loved us so much, that even though we were dead because of our sins, he gave us life when he raised Christ from the dead” (Eph 2:4)</a:t>
            </a:r>
            <a:br>
              <a:rPr lang="en-US" dirty="0"/>
            </a:br>
            <a:r>
              <a:rPr lang="en-US" dirty="0"/>
              <a:t>- In His mercy, God did not give us the death we deserved, because Christ died for us, instead in His grace, God offers us new life in His Son Jesus Christ who was raised from the dead</a:t>
            </a:r>
            <a:br>
              <a:rPr lang="en-US" dirty="0"/>
            </a:br>
            <a:r>
              <a:rPr lang="en-US" dirty="0"/>
              <a:t>- Sin, and Satan were working against us and trying to destroy us, but God was working for us, and if God is for us, then who can be against us?</a:t>
            </a:r>
          </a:p>
          <a:p>
            <a:pPr marL="171450" indent="-171450">
              <a:buFont typeface="Arial" panose="020B0604020202020204" pitchFamily="34" charset="0"/>
              <a:buChar char="•"/>
            </a:pPr>
            <a:r>
              <a:rPr lang="en-US" dirty="0">
                <a:highlight>
                  <a:srgbClr val="FFFF00"/>
                </a:highlight>
              </a:rPr>
              <a:t>It is by God’s grace that you have been saved, when you placed your faith in CHRIST ALONE</a:t>
            </a:r>
            <a:br>
              <a:rPr lang="en-US" dirty="0"/>
            </a:br>
            <a:r>
              <a:rPr lang="en-US" dirty="0"/>
              <a:t>- By no other name can you be saved</a:t>
            </a:r>
            <a:br>
              <a:rPr lang="en-US" dirty="0"/>
            </a:br>
            <a:r>
              <a:rPr lang="en-US" dirty="0"/>
              <a:t>- When we place our faith in Jesus Christ, in God’s grace, He says you are no longer condemned but my child</a:t>
            </a:r>
            <a:br>
              <a:rPr lang="en-US" dirty="0"/>
            </a:br>
            <a:r>
              <a:rPr lang="en-US" dirty="0"/>
              <a:t>- When we place our faith in Jesus Christ, in God’s grace, He says you weren’t righteous, but here have my Son’s righteousness</a:t>
            </a:r>
            <a:br>
              <a:rPr lang="en-US" dirty="0"/>
            </a:br>
            <a:r>
              <a:rPr lang="en-US" dirty="0"/>
              <a:t>- When we place our faith in Jesus Christ, in God’s grace, He says you were once lost, but now you are found, you were once dead, but now you have new life</a:t>
            </a:r>
          </a:p>
          <a:p>
            <a:pPr marL="171450" indent="-171450">
              <a:buFont typeface="Arial" panose="020B0604020202020204" pitchFamily="34" charset="0"/>
              <a:buChar char="•"/>
            </a:pPr>
            <a:r>
              <a:rPr lang="en-US" dirty="0">
                <a:highlight>
                  <a:srgbClr val="FFFF00"/>
                </a:highlight>
              </a:rPr>
              <a:t>“He has created us anew in Christ Jesus, so we can do the good things he planned for us long ago” (Eph 2:10)</a:t>
            </a:r>
            <a:br>
              <a:rPr lang="en-US" dirty="0"/>
            </a:br>
            <a:r>
              <a:rPr lang="en-US" dirty="0"/>
              <a:t>- Listen closely. We are not saved by good works, but for good works.</a:t>
            </a:r>
            <a:br>
              <a:rPr lang="en-US" dirty="0"/>
            </a:br>
            <a:r>
              <a:rPr lang="en-US" dirty="0"/>
              <a:t>- We are not saved by faith plus good works, but by a faith that works</a:t>
            </a:r>
            <a:br>
              <a:rPr lang="en-US" dirty="0"/>
            </a:br>
            <a:r>
              <a:rPr lang="en-US" dirty="0"/>
              <a:t>- We do not manufacture the good works, they are the result of the work of God in our hearts</a:t>
            </a:r>
            <a:br>
              <a:rPr lang="en-US" dirty="0"/>
            </a:br>
            <a:r>
              <a:rPr lang="en-US" dirty="0"/>
              <a:t>- Growing does not come from habits or performing good works out of duty, but out of a deeper understanding of God’s grace towards us, a deeper understanding of the gospel. When the gospel is what motivates us,  it becomes a privilege to serve God not a chore, this is when the joy of the Lord becomes our strength</a:t>
            </a:r>
            <a:br>
              <a:rPr lang="en-US" dirty="0"/>
            </a:br>
            <a:r>
              <a:rPr lang="en-US" dirty="0"/>
              <a:t>- I want us now to move on to the passage in Mark, this is a real-life, biblical example of Jesus Christ being the motivator and the one who works in us to produce good works</a:t>
            </a:r>
          </a:p>
        </p:txBody>
      </p:sp>
      <p:sp>
        <p:nvSpPr>
          <p:cNvPr id="4" name="Slide Number Placeholder 3"/>
          <p:cNvSpPr>
            <a:spLocks noGrp="1"/>
          </p:cNvSpPr>
          <p:nvPr>
            <p:ph type="sldNum" sz="quarter" idx="5"/>
          </p:nvPr>
        </p:nvSpPr>
        <p:spPr/>
        <p:txBody>
          <a:bodyPr/>
          <a:lstStyle/>
          <a:p>
            <a:fld id="{1AA5330F-B343-0B41-86FF-06C405D0459E}" type="slidenum">
              <a:rPr lang="en-US" smtClean="0"/>
              <a:t>3</a:t>
            </a:fld>
            <a:endParaRPr lang="en-US"/>
          </a:p>
        </p:txBody>
      </p:sp>
    </p:spTree>
    <p:extLst>
      <p:ext uri="{BB962C8B-B14F-4D97-AF65-F5344CB8AC3E}">
        <p14:creationId xmlns:p14="http://schemas.microsoft.com/office/powerpoint/2010/main" val="103802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2113"/>
            <a:ext cx="5486400" cy="3086100"/>
          </a:xfrm>
        </p:spPr>
      </p:sp>
      <p:sp>
        <p:nvSpPr>
          <p:cNvPr id="3" name="Notes Placeholder 2"/>
          <p:cNvSpPr>
            <a:spLocks noGrp="1"/>
          </p:cNvSpPr>
          <p:nvPr>
            <p:ph type="body" idx="1"/>
          </p:nvPr>
        </p:nvSpPr>
        <p:spPr>
          <a:xfrm>
            <a:off x="197604" y="3734122"/>
            <a:ext cx="6462792" cy="378255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sng" dirty="0">
                <a:highlight>
                  <a:srgbClr val="FFFF00"/>
                </a:highlight>
              </a:rPr>
              <a:t>“Jesus called out to them, “Come</a:t>
            </a:r>
            <a:r>
              <a:rPr lang="en-US" sz="1200" b="0" dirty="0">
                <a:highlight>
                  <a:srgbClr val="FFFF00"/>
                </a:highlight>
              </a:rPr>
              <a:t>, follow me…” (Mark 1:17a)</a:t>
            </a:r>
            <a:br>
              <a:rPr lang="en-US" sz="1200" b="0" dirty="0"/>
            </a:br>
            <a:r>
              <a:rPr lang="en-US" sz="1200" b="0" dirty="0"/>
              <a:t>- Back in the time of Jesus’, rabbis would normally wait to be approached and asked by a student if they could sit under them, and the rabbi would either accept or decline</a:t>
            </a:r>
            <a:br>
              <a:rPr lang="en-US" sz="1200" b="0" dirty="0"/>
            </a:br>
            <a:r>
              <a:rPr lang="en-US" sz="1200" b="0" dirty="0"/>
              <a:t>- Here, Jesus is not sitting back waiting passively, but beckoning his disciples to come and follow him</a:t>
            </a:r>
            <a:br>
              <a:rPr lang="en-US" sz="1200" b="0" dirty="0"/>
            </a:br>
            <a:r>
              <a:rPr lang="en-US" sz="1200" b="0" dirty="0"/>
              <a:t>- Jesus called normal fishermen, people from everyday life, because God involves Himself with everyday people</a:t>
            </a:r>
            <a:br>
              <a:rPr lang="en-US" sz="1200" b="0" dirty="0"/>
            </a:br>
            <a:r>
              <a:rPr lang="en-US" sz="1200" b="0" dirty="0"/>
              <a:t>- Jesus’s statement to Simon and Andrew is a command, and the implications of this command are extreme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highlight>
                  <a:srgbClr val="FFFF00"/>
                </a:highlight>
              </a:rPr>
              <a:t>“Jesus called out to them, “Come, </a:t>
            </a:r>
            <a:r>
              <a:rPr lang="en-US" sz="1200" b="0" u="sng" dirty="0">
                <a:highlight>
                  <a:srgbClr val="FFFF00"/>
                </a:highlight>
              </a:rPr>
              <a:t>FOLLOW</a:t>
            </a:r>
            <a:r>
              <a:rPr lang="en-US" sz="1200" b="0" dirty="0">
                <a:highlight>
                  <a:srgbClr val="FFFF00"/>
                </a:highlight>
              </a:rPr>
              <a:t> me…”</a:t>
            </a:r>
            <a:br>
              <a:rPr lang="en-US" sz="1200" b="0" dirty="0"/>
            </a:br>
            <a:r>
              <a:rPr lang="en-US" sz="1200" b="0" dirty="0"/>
              <a:t>- Jesus calls them to FOLLOW him, as he does for us. But in saying this to them he is asking them to abandon everything and follow him</a:t>
            </a:r>
            <a:br>
              <a:rPr lang="en-US" sz="1200" b="0" dirty="0"/>
            </a:br>
            <a:r>
              <a:rPr lang="en-US" sz="1200" b="0" dirty="0"/>
              <a:t>- Jesus is saying lay down your nets and follow me. Leave not just your job, but your family too, the things of this world that you hold dear</a:t>
            </a:r>
            <a:br>
              <a:rPr lang="en-US" sz="1200" b="0" dirty="0"/>
            </a:br>
            <a:r>
              <a:rPr lang="en-US" sz="1200" b="0" dirty="0"/>
              <a:t>- We know from reading the Bible that following Jesus is not a comfortable life. We must deny ourselves, take up our cross, we are going to have to persevere and press on towards Jesus, Peter says we will need to make every effort</a:t>
            </a:r>
            <a:br>
              <a:rPr lang="en-US" sz="1200" b="0" dirty="0"/>
            </a:br>
            <a:r>
              <a:rPr lang="en-US" sz="1200" b="0" dirty="0"/>
              <a:t>- Paul nearly died for the name of Jesus multiple times and eventually did die for the name of Jesus. And we are told that if we follow Jesus people will hate us and mock us and persecute us. It’s a radical call, so we must count the cost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highlight>
                  <a:srgbClr val="FFFF00"/>
                </a:highlight>
              </a:rPr>
              <a:t>“Jesus called out to them, “Come, follow </a:t>
            </a:r>
            <a:r>
              <a:rPr lang="en-US" sz="1200" b="0" u="sng" dirty="0">
                <a:highlight>
                  <a:srgbClr val="FFFF00"/>
                </a:highlight>
              </a:rPr>
              <a:t>ME</a:t>
            </a:r>
            <a:r>
              <a:rPr lang="en-US" sz="1200" b="0" dirty="0">
                <a:highlight>
                  <a:srgbClr val="FFFF00"/>
                </a:highlight>
              </a:rPr>
              <a:t>…”</a:t>
            </a:r>
            <a:br>
              <a:rPr lang="en-US" sz="1200" b="0" dirty="0"/>
            </a:br>
            <a:r>
              <a:rPr lang="en-US" sz="1200" b="0" dirty="0"/>
              <a:t>- The last thing I want us to notice in this verse is that they are called to follow Jesus himself</a:t>
            </a:r>
            <a:br>
              <a:rPr lang="en-US" sz="1200" b="0" dirty="0"/>
            </a:br>
            <a:r>
              <a:rPr lang="en-US" sz="1200" b="0" dirty="0"/>
              <a:t>- This is not a call to join a church, or a program, or an organization</a:t>
            </a:r>
            <a:br>
              <a:rPr lang="en-US" sz="1200" b="0" dirty="0"/>
            </a:br>
            <a:r>
              <a:rPr lang="en-US" sz="1200" b="0" dirty="0"/>
              <a:t>- They were called to follow a person, the Son of God, Jesus Christ the </a:t>
            </a:r>
            <a:r>
              <a:rPr lang="en-US" sz="1200" b="0" dirty="0" err="1"/>
              <a:t>Saviour</a:t>
            </a:r>
            <a:r>
              <a:rPr lang="en-US" sz="1200" b="0" dirty="0"/>
              <a:t> of the world</a:t>
            </a:r>
            <a:br>
              <a:rPr lang="en-US" sz="1200" b="0" dirty="0"/>
            </a:br>
            <a:r>
              <a:rPr lang="en-US" sz="1200" b="0" dirty="0"/>
              <a:t>- Our responsibility is to trust and follow, and as we will see in the next part of this verse; in Jesus we find everything that we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1AA5330F-B343-0B41-86FF-06C405D0459E}" type="slidenum">
              <a:rPr lang="en-US" smtClean="0"/>
              <a:t>4</a:t>
            </a:fld>
            <a:endParaRPr lang="en-US"/>
          </a:p>
        </p:txBody>
      </p:sp>
    </p:spTree>
    <p:extLst>
      <p:ext uri="{BB962C8B-B14F-4D97-AF65-F5344CB8AC3E}">
        <p14:creationId xmlns:p14="http://schemas.microsoft.com/office/powerpoint/2010/main" val="103955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2588"/>
            <a:ext cx="5486400" cy="3086100"/>
          </a:xfrm>
        </p:spPr>
      </p:sp>
      <p:sp>
        <p:nvSpPr>
          <p:cNvPr id="3" name="Notes Placeholder 2"/>
          <p:cNvSpPr>
            <a:spLocks noGrp="1"/>
          </p:cNvSpPr>
          <p:nvPr>
            <p:ph type="body" idx="1"/>
          </p:nvPr>
        </p:nvSpPr>
        <p:spPr>
          <a:xfrm>
            <a:off x="244099" y="3718625"/>
            <a:ext cx="6369803" cy="5223897"/>
          </a:xfrm>
        </p:spPr>
        <p:txBody>
          <a:bodyPr/>
          <a:lstStyle/>
          <a:p>
            <a:pPr marL="171450" indent="-171450">
              <a:buFont typeface="Arial" panose="020B0604020202020204" pitchFamily="34" charset="0"/>
              <a:buChar char="•"/>
            </a:pPr>
            <a:r>
              <a:rPr lang="en-US" dirty="0">
                <a:highlight>
                  <a:srgbClr val="FFFF00"/>
                </a:highlight>
              </a:rPr>
              <a:t>“… and I WILL MAKE YOU become fishers of men.” (Mark 1:17b ESV)</a:t>
            </a:r>
            <a:br>
              <a:rPr lang="en-US" dirty="0"/>
            </a:br>
            <a:r>
              <a:rPr lang="en-US" dirty="0"/>
              <a:t>- The NLT says that Jesus would show them how to be fishers of men, but I think that the ESV and the more literal translations put it better by saying ”I will make you”</a:t>
            </a:r>
            <a:br>
              <a:rPr lang="en-US" dirty="0"/>
            </a:br>
            <a:r>
              <a:rPr lang="en-US" dirty="0"/>
              <a:t>- Jesus gives them a radical call, and if they should accept, he commits himself to completing this work in them</a:t>
            </a:r>
            <a:br>
              <a:rPr lang="en-US" dirty="0"/>
            </a:br>
            <a:r>
              <a:rPr lang="en-US" dirty="0"/>
              <a:t>- Jesus speaks of his side in this agreement that He will be the one to make them into fishers of men</a:t>
            </a:r>
          </a:p>
          <a:p>
            <a:pPr marL="171450" indent="-171450">
              <a:buFont typeface="Arial" panose="020B0604020202020204" pitchFamily="34" charset="0"/>
              <a:buChar char="•"/>
            </a:pPr>
            <a:r>
              <a:rPr lang="en-US" dirty="0">
                <a:highlight>
                  <a:srgbClr val="FFFF00"/>
                </a:highlight>
              </a:rPr>
              <a:t>Salvation = belongs to God. What we get wrong: Growing as a Christian = belongs to me</a:t>
            </a:r>
            <a:br>
              <a:rPr lang="en-US" dirty="0"/>
            </a:br>
            <a:r>
              <a:rPr lang="en-US" dirty="0"/>
              <a:t>- I think that theologically we would all agree that salvation is the work of God, and that apart from His work in my life I can do nothing good, that I could not hope to become more like Jesus apart from the power of God at work in my life</a:t>
            </a:r>
            <a:br>
              <a:rPr lang="en-US" dirty="0"/>
            </a:br>
            <a:r>
              <a:rPr lang="en-US" dirty="0"/>
              <a:t>- But practically I think a lot of us once we become Christians, go into productivity mode, trying to generate the fruit ourselves, and become like Jesus in our own strength. And we end up leaving God out of the picture</a:t>
            </a:r>
            <a:br>
              <a:rPr lang="en-US" dirty="0"/>
            </a:br>
            <a:r>
              <a:rPr lang="en-US" dirty="0"/>
              <a:t>- What we are saying is “I know that I could never save myself, but now that I am saved, this whole becoming like Jesus thing, the only perfect man to walk the earth, I got this, I’m good enough, I’m strong enough, I’m disciplined enough.” </a:t>
            </a:r>
            <a:r>
              <a:rPr lang="en-US" b="1" dirty="0"/>
              <a:t>But that’s not the gospel</a:t>
            </a:r>
          </a:p>
          <a:p>
            <a:pPr marL="171450" indent="-171450">
              <a:buFont typeface="Arial" panose="020B0604020202020204" pitchFamily="34" charset="0"/>
              <a:buChar char="•"/>
            </a:pPr>
            <a:r>
              <a:rPr lang="en-US" b="0" dirty="0">
                <a:highlight>
                  <a:srgbClr val="FFFF00"/>
                </a:highlight>
              </a:rPr>
              <a:t>Only by the power of God can sinners, rebels, haters of God, be transformed into the likeness of Jesus</a:t>
            </a:r>
            <a:br>
              <a:rPr lang="en-US" b="0" dirty="0"/>
            </a:br>
            <a:r>
              <a:rPr lang="en-US" b="0" dirty="0"/>
              <a:t>- You and I are never going to be perfect sinless people until the day that Jesus returns and he calls us home</a:t>
            </a:r>
            <a:br>
              <a:rPr lang="en-US" b="0" dirty="0"/>
            </a:br>
            <a:r>
              <a:rPr lang="en-US" b="0" dirty="0"/>
              <a:t>- What hope do I have glorifying God and becoming more like Jesus Christ, and becoming all that GOD intended me to be, </a:t>
            </a:r>
            <a:r>
              <a:rPr lang="en-US" b="1" dirty="0"/>
              <a:t>apart </a:t>
            </a:r>
            <a:r>
              <a:rPr lang="en-US" b="0" dirty="0"/>
              <a:t>from the Holy Spirit at work in my life, apart from letting the living Word of God sink down deep into my heart and drawing me close to Him and His will in prayer</a:t>
            </a:r>
            <a:br>
              <a:rPr lang="en-US" b="0" dirty="0"/>
            </a:br>
            <a:r>
              <a:rPr lang="en-US" b="0" dirty="0"/>
              <a:t>- You can’t do the Christian life in your own strength, but that’s the whole point, you don’t have to, Jesus is saying “LET ME”</a:t>
            </a:r>
            <a:br>
              <a:rPr lang="en-US" b="0" dirty="0"/>
            </a:br>
            <a:r>
              <a:rPr lang="en-US" b="0" dirty="0"/>
              <a:t>- There was once a man who lived in 1800’s who put it really simply</a:t>
            </a:r>
          </a:p>
        </p:txBody>
      </p:sp>
      <p:sp>
        <p:nvSpPr>
          <p:cNvPr id="4" name="Slide Number Placeholder 3"/>
          <p:cNvSpPr>
            <a:spLocks noGrp="1"/>
          </p:cNvSpPr>
          <p:nvPr>
            <p:ph type="sldNum" sz="quarter" idx="5"/>
          </p:nvPr>
        </p:nvSpPr>
        <p:spPr/>
        <p:txBody>
          <a:bodyPr/>
          <a:lstStyle/>
          <a:p>
            <a:fld id="{1AA5330F-B343-0B41-86FF-06C405D0459E}" type="slidenum">
              <a:rPr lang="en-US" smtClean="0"/>
              <a:t>5</a:t>
            </a:fld>
            <a:endParaRPr lang="en-US"/>
          </a:p>
        </p:txBody>
      </p:sp>
    </p:spTree>
    <p:extLst>
      <p:ext uri="{BB962C8B-B14F-4D97-AF65-F5344CB8AC3E}">
        <p14:creationId xmlns:p14="http://schemas.microsoft.com/office/powerpoint/2010/main" val="330043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He discovered the anesthetic properties of chloroform and pioneered it’s use in surgery and midwifery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Once a journalist was interviewing him and asked Simpson about his greatest discovery, now the journalist would have been talking medically but Simpson replied that his greatest discovery was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highlight>
                  <a:srgbClr val="00FF00"/>
                </a:highlight>
              </a:rPr>
              <a:t> “I am a sinner and that Jesus is a great </a:t>
            </a:r>
            <a:r>
              <a:rPr lang="en-US" sz="1200" b="0" dirty="0" err="1">
                <a:highlight>
                  <a:srgbClr val="00FF00"/>
                </a:highlight>
              </a:rPr>
              <a:t>Saviour</a:t>
            </a:r>
            <a:r>
              <a:rPr lang="en-US" sz="1200" b="0" dirty="0">
                <a:highlight>
                  <a:srgbClr val="00FF00"/>
                </a:highligh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 am a sinner, there is no good in me, but in Jesus we find all that we need. That’s what Jesus is saying here, come to me, follow me, I am all that you need, trust in me, abide in me, I will do great works in you for the glory of God</a:t>
            </a:r>
          </a:p>
          <a:p>
            <a:endParaRPr lang="en-US" dirty="0"/>
          </a:p>
        </p:txBody>
      </p:sp>
      <p:sp>
        <p:nvSpPr>
          <p:cNvPr id="4" name="Slide Number Placeholder 3"/>
          <p:cNvSpPr>
            <a:spLocks noGrp="1"/>
          </p:cNvSpPr>
          <p:nvPr>
            <p:ph type="sldNum" sz="quarter" idx="5"/>
          </p:nvPr>
        </p:nvSpPr>
        <p:spPr/>
        <p:txBody>
          <a:bodyPr/>
          <a:lstStyle/>
          <a:p>
            <a:fld id="{1AA5330F-B343-0B41-86FF-06C405D0459E}" type="slidenum">
              <a:rPr lang="en-US" smtClean="0"/>
              <a:t>6</a:t>
            </a:fld>
            <a:endParaRPr lang="en-US"/>
          </a:p>
        </p:txBody>
      </p:sp>
    </p:spTree>
    <p:extLst>
      <p:ext uri="{BB962C8B-B14F-4D97-AF65-F5344CB8AC3E}">
        <p14:creationId xmlns:p14="http://schemas.microsoft.com/office/powerpoint/2010/main" val="75598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493713"/>
            <a:ext cx="5486400" cy="3086100"/>
          </a:xfrm>
        </p:spPr>
      </p:sp>
      <p:sp>
        <p:nvSpPr>
          <p:cNvPr id="3" name="Notes Placeholder 2"/>
          <p:cNvSpPr>
            <a:spLocks noGrp="1"/>
          </p:cNvSpPr>
          <p:nvPr>
            <p:ph type="body" idx="1"/>
          </p:nvPr>
        </p:nvSpPr>
        <p:spPr>
          <a:xfrm>
            <a:off x="232153" y="3765551"/>
            <a:ext cx="6431795" cy="3999100"/>
          </a:xfrm>
        </p:spPr>
        <p:txBody>
          <a:bodyPr/>
          <a:lstStyle/>
          <a:p>
            <a:pPr marL="171450" indent="-171450">
              <a:buFont typeface="Arial" panose="020B0604020202020204" pitchFamily="34" charset="0"/>
              <a:buChar char="•"/>
            </a:pPr>
            <a:r>
              <a:rPr lang="en-US" dirty="0">
                <a:highlight>
                  <a:srgbClr val="FFFF00"/>
                </a:highlight>
              </a:rPr>
              <a:t>Our role is to obey His Word, and allow His Holy Spirit, His power, His grace to make us more like Jesus. We are to obey, commit, surrender</a:t>
            </a:r>
            <a:br>
              <a:rPr lang="en-US" dirty="0">
                <a:highlight>
                  <a:srgbClr val="FFFF00"/>
                </a:highlight>
              </a:rPr>
            </a:br>
            <a:r>
              <a:rPr lang="en-US" dirty="0"/>
              <a:t>- I don’t want anyone getting the impression today that Christianity is a lazy passive faith. It is an active faith. Daily we are to surrender and commit our days to Jesus. </a:t>
            </a:r>
            <a:br>
              <a:rPr lang="en-US" dirty="0"/>
            </a:br>
            <a:r>
              <a:rPr lang="en-US" dirty="0"/>
              <a:t>- When the Word of God says we should do something we are to obey, and when it says we shouldn’t do something, we don’t do it, but it is the Holy Spirit that convicts us and steers us and guides us</a:t>
            </a:r>
            <a:br>
              <a:rPr lang="en-US" dirty="0"/>
            </a:br>
            <a:r>
              <a:rPr lang="en-US" dirty="0"/>
              <a:t>- If we do not obey the Word of God we quench the Holy Spirit. If we do not surrender, if we give no room for the Holy Spirit to work  we won’t grow to be more like Jesus because it is only God’s power that can do this</a:t>
            </a:r>
            <a:br>
              <a:rPr lang="en-US" dirty="0"/>
            </a:br>
            <a:r>
              <a:rPr lang="en-US" dirty="0"/>
              <a:t>- If we do not remain in Jesus we will not grow, because it is Jesus working in us and through us that we grow to be more like him. We need to give up control of our lives and hand it over to Jesus</a:t>
            </a:r>
          </a:p>
          <a:p>
            <a:pPr marL="171450" indent="-171450">
              <a:buFont typeface="Arial" panose="020B0604020202020204" pitchFamily="34" charset="0"/>
              <a:buChar char="•"/>
            </a:pPr>
            <a:r>
              <a:rPr lang="en-US" dirty="0">
                <a:highlight>
                  <a:srgbClr val="FFFF00"/>
                </a:highlight>
              </a:rPr>
              <a:t>Until we give up any notion of entitlement, contribution, or partnership in salvation, we will never truly appreciate the work that God has done for us and is doing in us</a:t>
            </a:r>
            <a:br>
              <a:rPr lang="en-US" dirty="0"/>
            </a:br>
            <a:r>
              <a:rPr lang="en-US" dirty="0"/>
              <a:t>- Until we understand that it is by the grace of God alone that we are saved</a:t>
            </a:r>
            <a:br>
              <a:rPr lang="en-US" dirty="0"/>
            </a:br>
            <a:r>
              <a:rPr lang="en-US" dirty="0"/>
              <a:t>- Until we understand just how much our sin hurts God and cost God as Jesus was sent to the cross to die for us</a:t>
            </a:r>
            <a:br>
              <a:rPr lang="en-US" dirty="0"/>
            </a:br>
            <a:r>
              <a:rPr lang="en-US" dirty="0"/>
              <a:t>- Until we understand how hopeless our situation was, </a:t>
            </a:r>
            <a:r>
              <a:rPr lang="en-US" b="1" dirty="0"/>
              <a:t>we will </a:t>
            </a:r>
            <a:r>
              <a:rPr lang="en-US" dirty="0"/>
              <a:t>never appreciate the grace of God at work in us, and see that it is nothing that I do and everything that God has done in me. </a:t>
            </a:r>
          </a:p>
          <a:p>
            <a:pPr marL="171450" indent="-171450">
              <a:buFont typeface="Arial" panose="020B0604020202020204" pitchFamily="34" charset="0"/>
              <a:buChar char="•"/>
            </a:pPr>
            <a:r>
              <a:rPr lang="en-US" dirty="0">
                <a:highlight>
                  <a:srgbClr val="FFFF00"/>
                </a:highlight>
              </a:rPr>
              <a:t>God has worked FOR you, now let Him work IN you, that you may GROW to be more and more like His Son Jesus Christ</a:t>
            </a:r>
            <a:br>
              <a:rPr lang="en-US" dirty="0"/>
            </a:br>
            <a:r>
              <a:rPr lang="en-US" dirty="0"/>
              <a:t>- Satan was out to crush us, but God crushed Jesus so that you don’t have to be. God worked for you and said IT IS FINISHED. Now let Him work in you</a:t>
            </a:r>
            <a:br>
              <a:rPr lang="en-US" dirty="0"/>
            </a:br>
            <a:r>
              <a:rPr lang="en-US" dirty="0"/>
              <a:t>- Now Jesus says “Come, follow me, and I will make you fishers of men”. “By the power of God, by the Holy Spirit at work in you, I will make you more like me”</a:t>
            </a:r>
            <a:br>
              <a:rPr lang="en-US" dirty="0"/>
            </a:br>
            <a:r>
              <a:rPr lang="en-US" dirty="0"/>
              <a:t>- Why? So that we can bring glory to God, so that we can be a living testimony to God’s grace, so that we can have a loving, fulfilling relationship with our heavenly Father</a:t>
            </a:r>
          </a:p>
        </p:txBody>
      </p:sp>
      <p:sp>
        <p:nvSpPr>
          <p:cNvPr id="4" name="Slide Number Placeholder 3"/>
          <p:cNvSpPr>
            <a:spLocks noGrp="1"/>
          </p:cNvSpPr>
          <p:nvPr>
            <p:ph type="sldNum" sz="quarter" idx="5"/>
          </p:nvPr>
        </p:nvSpPr>
        <p:spPr/>
        <p:txBody>
          <a:bodyPr/>
          <a:lstStyle/>
          <a:p>
            <a:fld id="{1AA5330F-B343-0B41-86FF-06C405D0459E}" type="slidenum">
              <a:rPr lang="en-US" smtClean="0"/>
              <a:t>7</a:t>
            </a:fld>
            <a:endParaRPr lang="en-US"/>
          </a:p>
        </p:txBody>
      </p:sp>
    </p:spTree>
    <p:extLst>
      <p:ext uri="{BB962C8B-B14F-4D97-AF65-F5344CB8AC3E}">
        <p14:creationId xmlns:p14="http://schemas.microsoft.com/office/powerpoint/2010/main" val="377266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9" y="4400550"/>
            <a:ext cx="6462792" cy="4284663"/>
          </a:xfrm>
        </p:spPr>
        <p:txBody>
          <a:bodyPr/>
          <a:lstStyle/>
          <a:p>
            <a:pPr marL="171450" indent="-171450">
              <a:buFont typeface="Arial" panose="020B0604020202020204" pitchFamily="34" charset="0"/>
              <a:buChar char="•"/>
            </a:pPr>
            <a:r>
              <a:rPr lang="en-US" dirty="0">
                <a:highlight>
                  <a:srgbClr val="FFFF00"/>
                </a:highlight>
              </a:rPr>
              <a:t>When we let the power of God work in us, when we let His grace and love shown in Jesus Christ be our motivators, our lives become an invitation for others to follow Jesus as well</a:t>
            </a:r>
            <a:br>
              <a:rPr lang="en-US" dirty="0"/>
            </a:br>
            <a:r>
              <a:rPr lang="en-US" dirty="0"/>
              <a:t>- God will use our transformed lives as an example to others of His grace and power</a:t>
            </a:r>
            <a:br>
              <a:rPr lang="en-US" dirty="0"/>
            </a:br>
            <a:r>
              <a:rPr lang="en-US" dirty="0"/>
              <a:t>- When people see actual change in someone they believe it. They see that something outside of themselves must have done this, that they must have something that I don’t</a:t>
            </a:r>
            <a:br>
              <a:rPr lang="en-US" dirty="0"/>
            </a:br>
            <a:r>
              <a:rPr lang="en-US" dirty="0"/>
              <a:t>- When God’s power changes us, when we are born again, we don’t just become nicer people, we become a new creation, the old has gone and the new has come. This gets people’s attention</a:t>
            </a:r>
          </a:p>
          <a:p>
            <a:pPr marL="171450" indent="-171450">
              <a:buFont typeface="Arial" panose="020B0604020202020204" pitchFamily="34" charset="0"/>
              <a:buChar char="•"/>
            </a:pPr>
            <a:r>
              <a:rPr lang="en-US" dirty="0">
                <a:highlight>
                  <a:srgbClr val="FFFF00"/>
                </a:highlight>
              </a:rPr>
              <a:t>Jesus transforms us for God’s glory</a:t>
            </a:r>
            <a:br>
              <a:rPr lang="en-US" dirty="0"/>
            </a:br>
            <a:r>
              <a:rPr lang="en-US" dirty="0"/>
              <a:t>- Listen, when Jesus transforms us, when we let him work through us and in us, it is not to bring glory to ourselves and never will, for our purpose in life is to bring glory to God alone</a:t>
            </a:r>
            <a:br>
              <a:rPr lang="en-US" dirty="0"/>
            </a:br>
            <a:r>
              <a:rPr lang="en-US" dirty="0"/>
              <a:t>- We need to remember that our will has no power to change us to be more like Jesus, but Jesus can and does, so trust in him, commit to him, obey His Word</a:t>
            </a:r>
          </a:p>
          <a:p>
            <a:pPr marL="171450" indent="-171450">
              <a:buFont typeface="Arial" panose="020B0604020202020204" pitchFamily="34" charset="0"/>
              <a:buChar char="•"/>
            </a:pPr>
            <a:r>
              <a:rPr lang="en-US" dirty="0">
                <a:highlight>
                  <a:srgbClr val="FFFF00"/>
                </a:highlight>
              </a:rPr>
              <a:t>Us growing in Jesus does not make disciples, but it does prove that our faith is genuine</a:t>
            </a:r>
            <a:br>
              <a:rPr lang="en-US" dirty="0"/>
            </a:br>
            <a:r>
              <a:rPr lang="en-US" dirty="0"/>
              <a:t>- </a:t>
            </a:r>
            <a:r>
              <a:rPr lang="en-US" dirty="0" err="1"/>
              <a:t>McCrindle</a:t>
            </a:r>
            <a:r>
              <a:rPr lang="en-US" dirty="0"/>
              <a:t> research did a report in 2021 on faith and belief and found what we all know to be true, that when we live a hypocritical life, a life that goes against everything we believe, people don’t believe our message, because clearly we don’t believe our own message</a:t>
            </a:r>
            <a:br>
              <a:rPr lang="en-US" dirty="0"/>
            </a:br>
            <a:r>
              <a:rPr lang="en-US" dirty="0"/>
              <a:t>- But when we live authentic lives founded in the Word of God and His power working in and through us, people are attracted to us. When people are attracted to us, we have the opportunity to share the gospel with them. Faith will not come by someone seeing our actions, but our actions will give us opportunities to share the same divine message that Jesus shared, which is “repent and believe the gospel”</a:t>
            </a:r>
          </a:p>
        </p:txBody>
      </p:sp>
      <p:sp>
        <p:nvSpPr>
          <p:cNvPr id="4" name="Slide Number Placeholder 3"/>
          <p:cNvSpPr>
            <a:spLocks noGrp="1"/>
          </p:cNvSpPr>
          <p:nvPr>
            <p:ph type="sldNum" sz="quarter" idx="5"/>
          </p:nvPr>
        </p:nvSpPr>
        <p:spPr/>
        <p:txBody>
          <a:bodyPr/>
          <a:lstStyle/>
          <a:p>
            <a:fld id="{1AA5330F-B343-0B41-86FF-06C405D0459E}" type="slidenum">
              <a:rPr lang="en-US" smtClean="0"/>
              <a:t>8</a:t>
            </a:fld>
            <a:endParaRPr lang="en-US"/>
          </a:p>
        </p:txBody>
      </p:sp>
    </p:spTree>
    <p:extLst>
      <p:ext uri="{BB962C8B-B14F-4D97-AF65-F5344CB8AC3E}">
        <p14:creationId xmlns:p14="http://schemas.microsoft.com/office/powerpoint/2010/main" val="164130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974" y="4400549"/>
            <a:ext cx="6385301" cy="3600451"/>
          </a:xfrm>
        </p:spPr>
        <p:txBody>
          <a:bodyPr/>
          <a:lstStyle/>
          <a:p>
            <a:pPr marL="171450" indent="-171450">
              <a:buFont typeface="Arial" panose="020B0604020202020204" pitchFamily="34" charset="0"/>
              <a:buChar char="•"/>
            </a:pPr>
            <a:r>
              <a:rPr lang="en-US" dirty="0">
                <a:highlight>
                  <a:srgbClr val="FFFF00"/>
                </a:highlight>
              </a:rPr>
              <a:t>PREACH THE GOSPEL TO YOURSELF</a:t>
            </a:r>
            <a:br>
              <a:rPr lang="en-US" dirty="0"/>
            </a:br>
            <a:r>
              <a:rPr lang="en-US" dirty="0"/>
              <a:t>- The gospel says that I am saved by the grace through faith. By the grace of God, Jesus was sent to die for me, and by placing my faith in him I am saved and born again</a:t>
            </a:r>
            <a:br>
              <a:rPr lang="en-US" dirty="0"/>
            </a:br>
            <a:r>
              <a:rPr lang="en-US" dirty="0"/>
              <a:t>- When we preach the gospel to ourselves we are constantly reminded of the fact that there was nothing I could do or can do to save myself</a:t>
            </a:r>
            <a:br>
              <a:rPr lang="en-US" dirty="0"/>
            </a:br>
            <a:r>
              <a:rPr lang="en-US" dirty="0"/>
              <a:t>- And it is by the grace of God and His power that I press on to reach the prize of eternity with my Lord and </a:t>
            </a:r>
            <a:r>
              <a:rPr lang="en-US" dirty="0" err="1"/>
              <a:t>Saviour</a:t>
            </a:r>
            <a:r>
              <a:rPr lang="en-US" dirty="0"/>
              <a:t> Jesus Christ</a:t>
            </a:r>
          </a:p>
          <a:p>
            <a:pPr marL="171450" indent="-171450">
              <a:buFont typeface="Arial" panose="020B0604020202020204" pitchFamily="34" charset="0"/>
              <a:buChar char="•"/>
            </a:pPr>
            <a:r>
              <a:rPr lang="en-US" dirty="0">
                <a:highlight>
                  <a:srgbClr val="FFFF00"/>
                </a:highlight>
              </a:rPr>
              <a:t>Being a follower of Jesus is not an easy path, but we don’t do it in our own strength</a:t>
            </a:r>
            <a:br>
              <a:rPr lang="en-US" dirty="0"/>
            </a:br>
            <a:r>
              <a:rPr lang="en-US" dirty="0"/>
              <a:t>- Jesus says there is one way and that way is through him. The way is narrow</a:t>
            </a:r>
            <a:br>
              <a:rPr lang="en-US" dirty="0"/>
            </a:br>
            <a:r>
              <a:rPr lang="en-US" dirty="0"/>
              <a:t>- But we do not walk this path alone. For it is no longer I who lives but Christ who lives in me</a:t>
            </a:r>
          </a:p>
          <a:p>
            <a:pPr marL="171450" indent="-171450">
              <a:buFont typeface="Arial" panose="020B0604020202020204" pitchFamily="34" charset="0"/>
              <a:buChar char="•"/>
            </a:pPr>
            <a:r>
              <a:rPr lang="en-US" dirty="0">
                <a:highlight>
                  <a:srgbClr val="FFFF00"/>
                </a:highlight>
              </a:rPr>
              <a:t>As we surrender our lives and obey His Word, becoming more like Jesus, people will be drawn to the message of the gospel</a:t>
            </a:r>
            <a:br>
              <a:rPr lang="en-US" dirty="0"/>
            </a:br>
            <a:r>
              <a:rPr lang="en-US" dirty="0"/>
              <a:t>- As we live by faith and live our lives to the glory of God, Jesus will </a:t>
            </a:r>
            <a:r>
              <a:rPr lang="en-US"/>
              <a:t>shine forth</a:t>
            </a:r>
            <a:br>
              <a:rPr lang="en-US" dirty="0"/>
            </a:br>
            <a:r>
              <a:rPr lang="en-US" dirty="0"/>
              <a:t>- As we abide in THE light of the world, we will be A light to the world</a:t>
            </a:r>
            <a:br>
              <a:rPr lang="en-US" dirty="0"/>
            </a:br>
            <a:r>
              <a:rPr lang="en-US" dirty="0"/>
              <a:t>- As we keep growing in the likeness of Jesus, the gospel message will go out into this world that so desperately needs it</a:t>
            </a:r>
          </a:p>
        </p:txBody>
      </p:sp>
      <p:sp>
        <p:nvSpPr>
          <p:cNvPr id="4" name="Slide Number Placeholder 3"/>
          <p:cNvSpPr>
            <a:spLocks noGrp="1"/>
          </p:cNvSpPr>
          <p:nvPr>
            <p:ph type="sldNum" sz="quarter" idx="5"/>
          </p:nvPr>
        </p:nvSpPr>
        <p:spPr/>
        <p:txBody>
          <a:bodyPr/>
          <a:lstStyle/>
          <a:p>
            <a:fld id="{1AA5330F-B343-0B41-86FF-06C405D0459E}" type="slidenum">
              <a:rPr lang="en-US" smtClean="0"/>
              <a:t>9</a:t>
            </a:fld>
            <a:endParaRPr lang="en-US"/>
          </a:p>
        </p:txBody>
      </p:sp>
    </p:spTree>
    <p:extLst>
      <p:ext uri="{BB962C8B-B14F-4D97-AF65-F5344CB8AC3E}">
        <p14:creationId xmlns:p14="http://schemas.microsoft.com/office/powerpoint/2010/main" val="316973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3D1E-F0D4-227C-4CBD-DA7FF201CF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72D78B-587D-6FD8-7B8E-056FB32CD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D9E049D-6346-F109-5404-4D0F540B6DD3}"/>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5" name="Footer Placeholder 4">
            <a:extLst>
              <a:ext uri="{FF2B5EF4-FFF2-40B4-BE49-F238E27FC236}">
                <a16:creationId xmlns:a16="http://schemas.microsoft.com/office/drawing/2014/main" id="{C9D243C9-622C-243B-D259-839F66E25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12B42-B81F-C42C-1C37-9889E3BB34FC}"/>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336745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B241-8053-7E2B-2514-705A4774E4E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9941B4-897C-751C-CE59-AB688252C6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03045B-7197-2A15-A4F6-16E2922E3A9D}"/>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5" name="Footer Placeholder 4">
            <a:extLst>
              <a:ext uri="{FF2B5EF4-FFF2-40B4-BE49-F238E27FC236}">
                <a16:creationId xmlns:a16="http://schemas.microsoft.com/office/drawing/2014/main" id="{9F9E2F86-55D4-3F49-E18E-A271F85E1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CC8AF-D641-8EB6-B1AC-F5DC5C836D3F}"/>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389609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6624E-B061-8D83-E6CE-7F75997BC4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50653F-F643-DB99-0CD6-E31D8186CA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F82AB2-D7D0-D36B-6120-41FAAE15A428}"/>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5" name="Footer Placeholder 4">
            <a:extLst>
              <a:ext uri="{FF2B5EF4-FFF2-40B4-BE49-F238E27FC236}">
                <a16:creationId xmlns:a16="http://schemas.microsoft.com/office/drawing/2014/main" id="{98C34058-0C93-8CC2-038E-B2ECB29A5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D0CFF-1AEB-8418-D606-58ECD87B8CEB}"/>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221076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9DE8-204C-66E0-FB32-2A32BFA989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A53019-BBCD-4AF9-5CBD-41D9F53F7C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11BCA2-AE39-6449-9682-6C369F7DC894}"/>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5" name="Footer Placeholder 4">
            <a:extLst>
              <a:ext uri="{FF2B5EF4-FFF2-40B4-BE49-F238E27FC236}">
                <a16:creationId xmlns:a16="http://schemas.microsoft.com/office/drawing/2014/main" id="{F83C168E-FF86-29EC-DE46-80C06CC6E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78070-E210-DD67-1251-94E92F0F6C96}"/>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341251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E5B9-8364-6AF1-4630-06F1C0267F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EB06D7-D30A-51CE-42D9-ED993E93D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A19220-81B6-9C79-FB2F-86A59EB2FCF7}"/>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5" name="Footer Placeholder 4">
            <a:extLst>
              <a:ext uri="{FF2B5EF4-FFF2-40B4-BE49-F238E27FC236}">
                <a16:creationId xmlns:a16="http://schemas.microsoft.com/office/drawing/2014/main" id="{C9EEE6D5-10FD-0A04-BE44-C0A715E27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5463D-9C95-C441-A5D4-3459B33A92F2}"/>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20969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F0A3-16D0-0DDE-0AE4-B3EC5DB934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694486-B9F4-A885-1999-455AE0D1A8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2BDA297-EA3A-F8F7-59BE-226AAFAD29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202871-C3A1-8D51-5799-FBFE9A519CA2}"/>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6" name="Footer Placeholder 5">
            <a:extLst>
              <a:ext uri="{FF2B5EF4-FFF2-40B4-BE49-F238E27FC236}">
                <a16:creationId xmlns:a16="http://schemas.microsoft.com/office/drawing/2014/main" id="{651A4A97-A0E6-7E65-EC13-4C5356C9D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43F37-1DA6-E58F-AE34-6F86375C3EDC}"/>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163073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2885-AA35-99EE-58E7-E1579F82C47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CE2A96-1D56-D981-A3F7-08020ED88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0761A3-265A-87F7-68EC-D952D19AA7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009DC4-4D89-FE39-2159-6850F2DB9B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90C4A5-ED93-C904-18A8-94031040FD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471A8AC-2F34-6F87-E84A-A61E205EB129}"/>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8" name="Footer Placeholder 7">
            <a:extLst>
              <a:ext uri="{FF2B5EF4-FFF2-40B4-BE49-F238E27FC236}">
                <a16:creationId xmlns:a16="http://schemas.microsoft.com/office/drawing/2014/main" id="{BD20704F-C9C4-99FB-B2B0-11158833CA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65371D-CBFD-226F-83E0-E97AA11945EF}"/>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332915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5525-A21D-77B3-E308-53949F716C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5025E80-AA5C-0DF4-7E3C-8982F840E9DF}"/>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4" name="Footer Placeholder 3">
            <a:extLst>
              <a:ext uri="{FF2B5EF4-FFF2-40B4-BE49-F238E27FC236}">
                <a16:creationId xmlns:a16="http://schemas.microsoft.com/office/drawing/2014/main" id="{40DB5D56-D8B0-9038-A16E-BF74DEE6E8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7ABD3B-7833-6FD3-FE1A-2CB943F4D76E}"/>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285753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17259-2B54-F26F-B566-3DBD49A8FDA3}"/>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3" name="Footer Placeholder 2">
            <a:extLst>
              <a:ext uri="{FF2B5EF4-FFF2-40B4-BE49-F238E27FC236}">
                <a16:creationId xmlns:a16="http://schemas.microsoft.com/office/drawing/2014/main" id="{8C05B53F-6622-7269-237D-19E5E6BC7F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F17010-876D-7DFE-15E8-420DE5BFE735}"/>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28303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5FC5-0F4E-C03E-29E1-264527FD84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D77CFD-5508-C5F2-C30D-009025F2D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AFDF60B-D8E3-F794-5A91-48DD525E0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E41FD6-6CBF-F9D7-F217-A8009EC4393D}"/>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6" name="Footer Placeholder 5">
            <a:extLst>
              <a:ext uri="{FF2B5EF4-FFF2-40B4-BE49-F238E27FC236}">
                <a16:creationId xmlns:a16="http://schemas.microsoft.com/office/drawing/2014/main" id="{18AE5F54-4138-0BB3-4079-D7822E73C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2A5DD-C50A-09E2-5C6F-F8DF91AD42CD}"/>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242820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3311-19E5-8D62-0A12-A86C158237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F818AE-576B-F716-E2C2-220D92B8F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29F35B-2CC5-8876-EB75-61FFBD7B4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B2166C-704F-F075-C6C8-DFCE99AAA07E}"/>
              </a:ext>
            </a:extLst>
          </p:cNvPr>
          <p:cNvSpPr>
            <a:spLocks noGrp="1"/>
          </p:cNvSpPr>
          <p:nvPr>
            <p:ph type="dt" sz="half" idx="10"/>
          </p:nvPr>
        </p:nvSpPr>
        <p:spPr/>
        <p:txBody>
          <a:bodyPr/>
          <a:lstStyle/>
          <a:p>
            <a:fld id="{B6A3094C-2F37-C241-9768-0717F3A1935F}" type="datetimeFigureOut">
              <a:rPr lang="en-US" smtClean="0"/>
              <a:t>2/22/2023</a:t>
            </a:fld>
            <a:endParaRPr lang="en-US"/>
          </a:p>
        </p:txBody>
      </p:sp>
      <p:sp>
        <p:nvSpPr>
          <p:cNvPr id="6" name="Footer Placeholder 5">
            <a:extLst>
              <a:ext uri="{FF2B5EF4-FFF2-40B4-BE49-F238E27FC236}">
                <a16:creationId xmlns:a16="http://schemas.microsoft.com/office/drawing/2014/main" id="{3DACC489-B746-DBA5-D618-6A7CB2F8A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2C317-4DCC-B561-8498-1CDAE6C6BDAB}"/>
              </a:ext>
            </a:extLst>
          </p:cNvPr>
          <p:cNvSpPr>
            <a:spLocks noGrp="1"/>
          </p:cNvSpPr>
          <p:nvPr>
            <p:ph type="sldNum" sz="quarter" idx="12"/>
          </p:nvPr>
        </p:nvSpPr>
        <p:spPr/>
        <p:txBody>
          <a:bodyPr/>
          <a:lstStyle/>
          <a:p>
            <a:fld id="{5AA89698-F29C-EA49-ABA0-0E57CB496FA6}" type="slidenum">
              <a:rPr lang="en-US" smtClean="0"/>
              <a:t>‹#›</a:t>
            </a:fld>
            <a:endParaRPr lang="en-US"/>
          </a:p>
        </p:txBody>
      </p:sp>
    </p:spTree>
    <p:extLst>
      <p:ext uri="{BB962C8B-B14F-4D97-AF65-F5344CB8AC3E}">
        <p14:creationId xmlns:p14="http://schemas.microsoft.com/office/powerpoint/2010/main" val="27475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181BB-181E-CD11-CAC9-B3CDC7D3E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99635-E2AF-C3DB-ABBF-359010B99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839B3F-5747-4C36-8CB3-C3D66B398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3094C-2F37-C241-9768-0717F3A1935F}" type="datetimeFigureOut">
              <a:rPr lang="en-US" smtClean="0"/>
              <a:t>2/22/2023</a:t>
            </a:fld>
            <a:endParaRPr lang="en-US"/>
          </a:p>
        </p:txBody>
      </p:sp>
      <p:sp>
        <p:nvSpPr>
          <p:cNvPr id="5" name="Footer Placeholder 4">
            <a:extLst>
              <a:ext uri="{FF2B5EF4-FFF2-40B4-BE49-F238E27FC236}">
                <a16:creationId xmlns:a16="http://schemas.microsoft.com/office/drawing/2014/main" id="{02804093-B2A5-50EB-25BC-EF7857F72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7DCEB3-2DB9-74D5-AADF-DD4E68978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89698-F29C-EA49-ABA0-0E57CB496FA6}" type="slidenum">
              <a:rPr lang="en-US" smtClean="0"/>
              <a:t>‹#›</a:t>
            </a:fld>
            <a:endParaRPr lang="en-US"/>
          </a:p>
        </p:txBody>
      </p:sp>
    </p:spTree>
    <p:extLst>
      <p:ext uri="{BB962C8B-B14F-4D97-AF65-F5344CB8AC3E}">
        <p14:creationId xmlns:p14="http://schemas.microsoft.com/office/powerpoint/2010/main" val="256524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lant&#10;&#10;Description automatically generated">
            <a:extLst>
              <a:ext uri="{FF2B5EF4-FFF2-40B4-BE49-F238E27FC236}">
                <a16:creationId xmlns:a16="http://schemas.microsoft.com/office/drawing/2014/main" id="{D4D46649-B524-DB3D-7700-9245C6390076}"/>
              </a:ext>
            </a:extLst>
          </p:cNvPr>
          <p:cNvPicPr>
            <a:picLocks noChangeAspect="1"/>
          </p:cNvPicPr>
          <p:nvPr/>
        </p:nvPicPr>
        <p:blipFill rotWithShape="1">
          <a:blip r:embed="rId3"/>
          <a:srcRect l="7734"/>
          <a:stretch/>
        </p:blipFill>
        <p:spPr>
          <a:xfrm>
            <a:off x="0" y="0"/>
            <a:ext cx="12192000" cy="6876067"/>
          </a:xfrm>
          <a:prstGeom prst="rect">
            <a:avLst/>
          </a:prstGeom>
        </p:spPr>
      </p:pic>
      <p:sp>
        <p:nvSpPr>
          <p:cNvPr id="2" name="TextBox 1">
            <a:extLst>
              <a:ext uri="{FF2B5EF4-FFF2-40B4-BE49-F238E27FC236}">
                <a16:creationId xmlns:a16="http://schemas.microsoft.com/office/drawing/2014/main" id="{EA369E27-07EE-41A8-C231-292CE316B62F}"/>
              </a:ext>
            </a:extLst>
          </p:cNvPr>
          <p:cNvSpPr txBox="1"/>
          <p:nvPr/>
        </p:nvSpPr>
        <p:spPr>
          <a:xfrm>
            <a:off x="5008728" y="1709299"/>
            <a:ext cx="6764909" cy="1862048"/>
          </a:xfrm>
          <a:prstGeom prst="rect">
            <a:avLst/>
          </a:prstGeom>
          <a:noFill/>
        </p:spPr>
        <p:txBody>
          <a:bodyPr wrap="square" rtlCol="0">
            <a:spAutoFit/>
          </a:bodyPr>
          <a:lstStyle/>
          <a:p>
            <a:pPr algn="ctr"/>
            <a:r>
              <a:rPr lang="en-US" sz="11500" b="1" dirty="0"/>
              <a:t>GROWING</a:t>
            </a:r>
            <a:endParaRPr lang="en-US" sz="8800" b="1" dirty="0"/>
          </a:p>
        </p:txBody>
      </p:sp>
      <p:pic>
        <p:nvPicPr>
          <p:cNvPr id="12" name="Picture 11" descr="Shape&#10;&#10;Description automatically generated with low confidence">
            <a:extLst>
              <a:ext uri="{FF2B5EF4-FFF2-40B4-BE49-F238E27FC236}">
                <a16:creationId xmlns:a16="http://schemas.microsoft.com/office/drawing/2014/main" id="{878A5C11-6ABB-B6CB-EE0E-43B253003BD6}"/>
              </a:ext>
            </a:extLst>
          </p:cNvPr>
          <p:cNvPicPr>
            <a:picLocks noChangeAspect="1"/>
          </p:cNvPicPr>
          <p:nvPr/>
        </p:nvPicPr>
        <p:blipFill rotWithShape="1">
          <a:blip r:embed="rId4"/>
          <a:srcRect l="12153" t="28770" r="10764" b="29167"/>
          <a:stretch/>
        </p:blipFill>
        <p:spPr>
          <a:xfrm>
            <a:off x="5008729" y="3973306"/>
            <a:ext cx="6764909" cy="2884694"/>
          </a:xfrm>
          <a:prstGeom prst="rect">
            <a:avLst/>
          </a:prstGeom>
        </p:spPr>
      </p:pic>
      <p:sp>
        <p:nvSpPr>
          <p:cNvPr id="13" name="TextBox 12">
            <a:extLst>
              <a:ext uri="{FF2B5EF4-FFF2-40B4-BE49-F238E27FC236}">
                <a16:creationId xmlns:a16="http://schemas.microsoft.com/office/drawing/2014/main" id="{D89AD984-F39B-2A59-0EEE-AED37FBBB863}"/>
              </a:ext>
            </a:extLst>
          </p:cNvPr>
          <p:cNvSpPr txBox="1"/>
          <p:nvPr/>
        </p:nvSpPr>
        <p:spPr>
          <a:xfrm>
            <a:off x="5008728" y="3308961"/>
            <a:ext cx="6764909" cy="646331"/>
          </a:xfrm>
          <a:prstGeom prst="rect">
            <a:avLst/>
          </a:prstGeom>
          <a:noFill/>
        </p:spPr>
        <p:txBody>
          <a:bodyPr wrap="square" rtlCol="0">
            <a:spAutoFit/>
          </a:bodyPr>
          <a:lstStyle/>
          <a:p>
            <a:pPr algn="ctr"/>
            <a:r>
              <a:rPr lang="en-US" sz="3600" b="1" dirty="0"/>
              <a:t>Mark 1:14-20; Ephesians 2:1-10</a:t>
            </a:r>
          </a:p>
        </p:txBody>
      </p:sp>
    </p:spTree>
    <p:extLst>
      <p:ext uri="{BB962C8B-B14F-4D97-AF65-F5344CB8AC3E}">
        <p14:creationId xmlns:p14="http://schemas.microsoft.com/office/powerpoint/2010/main" val="203833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290E092-26F1-4FFC-E04F-C8E9E5809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915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433810-F0A9-A198-455D-D85F974CBCD8}"/>
              </a:ext>
            </a:extLst>
          </p:cNvPr>
          <p:cNvSpPr txBox="1"/>
          <p:nvPr/>
        </p:nvSpPr>
        <p:spPr>
          <a:xfrm>
            <a:off x="5812972" y="382565"/>
            <a:ext cx="6096000" cy="6247864"/>
          </a:xfrm>
          <a:prstGeom prst="rect">
            <a:avLst/>
          </a:prstGeom>
          <a:noFill/>
        </p:spPr>
        <p:txBody>
          <a:bodyPr wrap="square">
            <a:spAutoFit/>
          </a:bodyPr>
          <a:lstStyle/>
          <a:p>
            <a:pPr algn="ctr"/>
            <a:r>
              <a:rPr lang="en-AU" sz="4000" b="1" i="0" u="none" strike="noStrike" dirty="0">
                <a:solidFill>
                  <a:schemeClr val="tx1"/>
                </a:solidFill>
                <a:effectLst/>
                <a:latin typeface="+mn-lt"/>
              </a:rPr>
              <a:t>“Yet, though I am not what I ought to be, nor what I wish to be, nor what I hope to be, I can truly say, I am not what I once was - a slave to sin and Satan; and I can heartily join with the Apostle, and acknowledge; By the grace of God, I am what I am!”</a:t>
            </a:r>
            <a:endParaRPr lang="en-US" sz="4000" b="1" dirty="0">
              <a:solidFill>
                <a:schemeClr val="tx1"/>
              </a:solidFill>
              <a:latin typeface="+mn-lt"/>
            </a:endParaRPr>
          </a:p>
        </p:txBody>
      </p:sp>
    </p:spTree>
    <p:extLst>
      <p:ext uri="{BB962C8B-B14F-4D97-AF65-F5344CB8AC3E}">
        <p14:creationId xmlns:p14="http://schemas.microsoft.com/office/powerpoint/2010/main" val="13133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10;&#10;Description automatically generated">
            <a:extLst>
              <a:ext uri="{FF2B5EF4-FFF2-40B4-BE49-F238E27FC236}">
                <a16:creationId xmlns:a16="http://schemas.microsoft.com/office/drawing/2014/main" id="{313AB6C8-6B91-F51A-65A0-C729EC4BE92E}"/>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E818580-5A1E-A7C6-E27B-04765186E943}"/>
              </a:ext>
            </a:extLst>
          </p:cNvPr>
          <p:cNvSpPr txBox="1"/>
          <p:nvPr/>
        </p:nvSpPr>
        <p:spPr>
          <a:xfrm>
            <a:off x="148281" y="395416"/>
            <a:ext cx="11788346" cy="707886"/>
          </a:xfrm>
          <a:prstGeom prst="rect">
            <a:avLst/>
          </a:prstGeom>
          <a:noFill/>
        </p:spPr>
        <p:txBody>
          <a:bodyPr wrap="square" rtlCol="0">
            <a:spAutoFit/>
          </a:bodyPr>
          <a:lstStyle/>
          <a:p>
            <a:pPr algn="ctr"/>
            <a:r>
              <a:rPr lang="en-US" sz="4000" b="1" dirty="0">
                <a:solidFill>
                  <a:schemeClr val="bg1"/>
                </a:solidFill>
              </a:rPr>
              <a:t>WHAT IS THE GOSPEL?</a:t>
            </a:r>
          </a:p>
        </p:txBody>
      </p:sp>
      <p:sp>
        <p:nvSpPr>
          <p:cNvPr id="3" name="TextBox 2">
            <a:extLst>
              <a:ext uri="{FF2B5EF4-FFF2-40B4-BE49-F238E27FC236}">
                <a16:creationId xmlns:a16="http://schemas.microsoft.com/office/drawing/2014/main" id="{C09CFBEF-985D-3DCA-5DC0-7F9533389804}"/>
              </a:ext>
            </a:extLst>
          </p:cNvPr>
          <p:cNvSpPr txBox="1"/>
          <p:nvPr/>
        </p:nvSpPr>
        <p:spPr>
          <a:xfrm>
            <a:off x="201827" y="1498718"/>
            <a:ext cx="11788346" cy="646331"/>
          </a:xfrm>
          <a:prstGeom prst="rect">
            <a:avLst/>
          </a:prstGeom>
          <a:noFill/>
        </p:spPr>
        <p:txBody>
          <a:bodyPr wrap="square" rtlCol="0">
            <a:spAutoFit/>
          </a:bodyPr>
          <a:lstStyle/>
          <a:p>
            <a:r>
              <a:rPr lang="en-US" sz="3600" b="1" dirty="0">
                <a:solidFill>
                  <a:schemeClr val="bg1"/>
                </a:solidFill>
              </a:rPr>
              <a:t>There is ONE gospel (Gal 1:6-9)</a:t>
            </a:r>
          </a:p>
        </p:txBody>
      </p:sp>
      <p:sp>
        <p:nvSpPr>
          <p:cNvPr id="4" name="TextBox 3">
            <a:extLst>
              <a:ext uri="{FF2B5EF4-FFF2-40B4-BE49-F238E27FC236}">
                <a16:creationId xmlns:a16="http://schemas.microsoft.com/office/drawing/2014/main" id="{E7FF46BE-7E5D-D058-3C82-A5711B2B8C3A}"/>
              </a:ext>
            </a:extLst>
          </p:cNvPr>
          <p:cNvSpPr txBox="1"/>
          <p:nvPr/>
        </p:nvSpPr>
        <p:spPr>
          <a:xfrm>
            <a:off x="259492" y="2661421"/>
            <a:ext cx="11565924" cy="1200329"/>
          </a:xfrm>
          <a:prstGeom prst="rect">
            <a:avLst/>
          </a:prstGeom>
          <a:noFill/>
        </p:spPr>
        <p:txBody>
          <a:bodyPr wrap="square" rtlCol="0">
            <a:spAutoFit/>
          </a:bodyPr>
          <a:lstStyle/>
          <a:p>
            <a:r>
              <a:rPr lang="en-US" sz="3600" b="1" dirty="0">
                <a:solidFill>
                  <a:schemeClr val="bg1"/>
                </a:solidFill>
              </a:rPr>
              <a:t>“Once you were dead because of your disobedience and your many sins” (Eph 2:1)</a:t>
            </a:r>
          </a:p>
        </p:txBody>
      </p:sp>
      <p:sp>
        <p:nvSpPr>
          <p:cNvPr id="5" name="TextBox 4">
            <a:extLst>
              <a:ext uri="{FF2B5EF4-FFF2-40B4-BE49-F238E27FC236}">
                <a16:creationId xmlns:a16="http://schemas.microsoft.com/office/drawing/2014/main" id="{08F40E34-FDF9-C44E-40A8-CFC6FFBDD94A}"/>
              </a:ext>
            </a:extLst>
          </p:cNvPr>
          <p:cNvSpPr txBox="1"/>
          <p:nvPr/>
        </p:nvSpPr>
        <p:spPr>
          <a:xfrm>
            <a:off x="201827" y="4378122"/>
            <a:ext cx="11788346" cy="1200329"/>
          </a:xfrm>
          <a:prstGeom prst="rect">
            <a:avLst/>
          </a:prstGeom>
          <a:noFill/>
        </p:spPr>
        <p:txBody>
          <a:bodyPr wrap="square" rtlCol="0">
            <a:spAutoFit/>
          </a:bodyPr>
          <a:lstStyle/>
          <a:p>
            <a:r>
              <a:rPr lang="en-US" sz="3600" b="1" dirty="0">
                <a:solidFill>
                  <a:schemeClr val="bg1"/>
                </a:solidFill>
              </a:rPr>
              <a:t>We were condemned, subject to God’s wrath, deserving of hell for their rebellion against Him</a:t>
            </a:r>
          </a:p>
        </p:txBody>
      </p:sp>
    </p:spTree>
    <p:extLst>
      <p:ext uri="{BB962C8B-B14F-4D97-AF65-F5344CB8AC3E}">
        <p14:creationId xmlns:p14="http://schemas.microsoft.com/office/powerpoint/2010/main" val="103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ll, indoor, light&#10;&#10;Description automatically generated">
            <a:extLst>
              <a:ext uri="{FF2B5EF4-FFF2-40B4-BE49-F238E27FC236}">
                <a16:creationId xmlns:a16="http://schemas.microsoft.com/office/drawing/2014/main" id="{33DE34E3-DB7A-1DDC-7A7D-DA925C871736}"/>
              </a:ext>
            </a:extLst>
          </p:cNvPr>
          <p:cNvPicPr>
            <a:picLocks noChangeAspect="1"/>
          </p:cNvPicPr>
          <p:nvPr/>
        </p:nvPicPr>
        <p:blipFill>
          <a:blip r:embed="rId3">
            <a:alphaModFix amt="70000"/>
          </a:blip>
          <a:stretch>
            <a:fillRect/>
          </a:stretch>
        </p:blipFill>
        <p:spPr>
          <a:xfrm>
            <a:off x="0" y="0"/>
            <a:ext cx="12192000" cy="6868236"/>
          </a:xfrm>
          <a:prstGeom prst="rect">
            <a:avLst/>
          </a:prstGeom>
        </p:spPr>
      </p:pic>
      <p:sp>
        <p:nvSpPr>
          <p:cNvPr id="2" name="TextBox 1">
            <a:extLst>
              <a:ext uri="{FF2B5EF4-FFF2-40B4-BE49-F238E27FC236}">
                <a16:creationId xmlns:a16="http://schemas.microsoft.com/office/drawing/2014/main" id="{0FC564CC-625B-1393-CE68-A213292DF0DD}"/>
              </a:ext>
            </a:extLst>
          </p:cNvPr>
          <p:cNvSpPr txBox="1"/>
          <p:nvPr/>
        </p:nvSpPr>
        <p:spPr>
          <a:xfrm>
            <a:off x="210065" y="308919"/>
            <a:ext cx="11677135" cy="1754326"/>
          </a:xfrm>
          <a:prstGeom prst="rect">
            <a:avLst/>
          </a:prstGeom>
          <a:noFill/>
        </p:spPr>
        <p:txBody>
          <a:bodyPr wrap="square" rtlCol="0">
            <a:spAutoFit/>
          </a:bodyPr>
          <a:lstStyle/>
          <a:p>
            <a:pPr algn="ctr"/>
            <a:r>
              <a:rPr lang="en-US" sz="3600" b="1" dirty="0"/>
              <a:t>“But God is so rich in mercy, and he loved us so much, that even though we were dead because of our sins, he gave us life when he raised Christ from the dead” (Eph 2:4-5)</a:t>
            </a:r>
          </a:p>
        </p:txBody>
      </p:sp>
      <p:sp>
        <p:nvSpPr>
          <p:cNvPr id="3" name="TextBox 2">
            <a:extLst>
              <a:ext uri="{FF2B5EF4-FFF2-40B4-BE49-F238E27FC236}">
                <a16:creationId xmlns:a16="http://schemas.microsoft.com/office/drawing/2014/main" id="{B234E7E8-FBEA-2374-7407-30393AED9BFD}"/>
              </a:ext>
            </a:extLst>
          </p:cNvPr>
          <p:cNvSpPr txBox="1"/>
          <p:nvPr/>
        </p:nvSpPr>
        <p:spPr>
          <a:xfrm>
            <a:off x="210065" y="2372164"/>
            <a:ext cx="11763632" cy="1200329"/>
          </a:xfrm>
          <a:prstGeom prst="rect">
            <a:avLst/>
          </a:prstGeom>
          <a:noFill/>
        </p:spPr>
        <p:txBody>
          <a:bodyPr wrap="square" rtlCol="0">
            <a:spAutoFit/>
          </a:bodyPr>
          <a:lstStyle/>
          <a:p>
            <a:pPr algn="ctr"/>
            <a:r>
              <a:rPr lang="en-US" sz="3600" b="1" dirty="0"/>
              <a:t>It is by God’s grace that you have been saved, when you placed your faith in CHRIST ALONE</a:t>
            </a:r>
          </a:p>
        </p:txBody>
      </p:sp>
      <p:sp>
        <p:nvSpPr>
          <p:cNvPr id="4" name="TextBox 3">
            <a:extLst>
              <a:ext uri="{FF2B5EF4-FFF2-40B4-BE49-F238E27FC236}">
                <a16:creationId xmlns:a16="http://schemas.microsoft.com/office/drawing/2014/main" id="{B424B758-2046-6554-AEC7-A7352271A356}"/>
              </a:ext>
            </a:extLst>
          </p:cNvPr>
          <p:cNvSpPr txBox="1"/>
          <p:nvPr/>
        </p:nvSpPr>
        <p:spPr>
          <a:xfrm>
            <a:off x="210065" y="3881412"/>
            <a:ext cx="11677135" cy="1200329"/>
          </a:xfrm>
          <a:prstGeom prst="rect">
            <a:avLst/>
          </a:prstGeom>
          <a:noFill/>
        </p:spPr>
        <p:txBody>
          <a:bodyPr wrap="square" rtlCol="0">
            <a:spAutoFit/>
          </a:bodyPr>
          <a:lstStyle/>
          <a:p>
            <a:pPr algn="ctr"/>
            <a:r>
              <a:rPr lang="en-US" sz="3600" b="1" dirty="0"/>
              <a:t>“He has created us anew in Christ Jesus, so we can do the good things he planned for us long ago” (Eph 2:10)</a:t>
            </a:r>
          </a:p>
        </p:txBody>
      </p:sp>
    </p:spTree>
    <p:extLst>
      <p:ext uri="{BB962C8B-B14F-4D97-AF65-F5344CB8AC3E}">
        <p14:creationId xmlns:p14="http://schemas.microsoft.com/office/powerpoint/2010/main" val="34904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738A7933-963D-7AC4-BA8E-03E49519A4E6}"/>
              </a:ext>
            </a:extLst>
          </p:cNvPr>
          <p:cNvPicPr>
            <a:picLocks noChangeAspect="1"/>
          </p:cNvPicPr>
          <p:nvPr/>
        </p:nvPicPr>
        <p:blipFill>
          <a:blip r:embed="rId3"/>
          <a:stretch>
            <a:fillRect/>
          </a:stretch>
        </p:blipFill>
        <p:spPr>
          <a:xfrm>
            <a:off x="0" y="0"/>
            <a:ext cx="12192000" cy="6857172"/>
          </a:xfrm>
          <a:prstGeom prst="rect">
            <a:avLst/>
          </a:prstGeom>
        </p:spPr>
      </p:pic>
      <p:sp>
        <p:nvSpPr>
          <p:cNvPr id="2" name="TextBox 1">
            <a:extLst>
              <a:ext uri="{FF2B5EF4-FFF2-40B4-BE49-F238E27FC236}">
                <a16:creationId xmlns:a16="http://schemas.microsoft.com/office/drawing/2014/main" id="{05174C8C-6038-339A-6CAA-6D42FF03AC34}"/>
              </a:ext>
            </a:extLst>
          </p:cNvPr>
          <p:cNvSpPr txBox="1"/>
          <p:nvPr/>
        </p:nvSpPr>
        <p:spPr>
          <a:xfrm>
            <a:off x="238897" y="407773"/>
            <a:ext cx="11714205" cy="707886"/>
          </a:xfrm>
          <a:prstGeom prst="rect">
            <a:avLst/>
          </a:prstGeom>
          <a:noFill/>
        </p:spPr>
        <p:txBody>
          <a:bodyPr wrap="square" rtlCol="0">
            <a:spAutoFit/>
          </a:bodyPr>
          <a:lstStyle/>
          <a:p>
            <a:pPr algn="ctr"/>
            <a:r>
              <a:rPr lang="en-US" sz="4000" b="1" dirty="0"/>
              <a:t>FOLLOW ME</a:t>
            </a:r>
          </a:p>
        </p:txBody>
      </p:sp>
      <p:sp>
        <p:nvSpPr>
          <p:cNvPr id="3" name="TextBox 2">
            <a:extLst>
              <a:ext uri="{FF2B5EF4-FFF2-40B4-BE49-F238E27FC236}">
                <a16:creationId xmlns:a16="http://schemas.microsoft.com/office/drawing/2014/main" id="{4808C4EF-D932-3433-1093-33EB75BE962A}"/>
              </a:ext>
            </a:extLst>
          </p:cNvPr>
          <p:cNvSpPr txBox="1"/>
          <p:nvPr/>
        </p:nvSpPr>
        <p:spPr>
          <a:xfrm>
            <a:off x="238897" y="1396314"/>
            <a:ext cx="11714204" cy="1200329"/>
          </a:xfrm>
          <a:prstGeom prst="rect">
            <a:avLst/>
          </a:prstGeom>
          <a:noFill/>
        </p:spPr>
        <p:txBody>
          <a:bodyPr wrap="square" rtlCol="0">
            <a:spAutoFit/>
          </a:bodyPr>
          <a:lstStyle/>
          <a:p>
            <a:pPr algn="ctr"/>
            <a:r>
              <a:rPr lang="en-US" sz="3600" b="1" u="sng" dirty="0"/>
              <a:t>“Jesus called out to them, “Come</a:t>
            </a:r>
            <a:r>
              <a:rPr lang="en-US" sz="3600" b="1" dirty="0"/>
              <a:t>, follow me…” </a:t>
            </a:r>
            <a:br>
              <a:rPr lang="en-US" sz="3600" b="1" dirty="0"/>
            </a:br>
            <a:r>
              <a:rPr lang="en-US" sz="3600" b="1" dirty="0"/>
              <a:t>(Mark 1:17a)</a:t>
            </a:r>
          </a:p>
        </p:txBody>
      </p:sp>
      <p:sp>
        <p:nvSpPr>
          <p:cNvPr id="4" name="TextBox 3">
            <a:extLst>
              <a:ext uri="{FF2B5EF4-FFF2-40B4-BE49-F238E27FC236}">
                <a16:creationId xmlns:a16="http://schemas.microsoft.com/office/drawing/2014/main" id="{B440A18A-164D-B32D-C36B-66E72CE5BE2E}"/>
              </a:ext>
            </a:extLst>
          </p:cNvPr>
          <p:cNvSpPr txBox="1"/>
          <p:nvPr/>
        </p:nvSpPr>
        <p:spPr>
          <a:xfrm>
            <a:off x="238896" y="3110815"/>
            <a:ext cx="11590638" cy="646331"/>
          </a:xfrm>
          <a:prstGeom prst="rect">
            <a:avLst/>
          </a:prstGeom>
          <a:noFill/>
        </p:spPr>
        <p:txBody>
          <a:bodyPr wrap="square" rtlCol="0">
            <a:spAutoFit/>
          </a:bodyPr>
          <a:lstStyle/>
          <a:p>
            <a:pPr algn="ctr"/>
            <a:r>
              <a:rPr lang="en-US" sz="3600" b="1" dirty="0"/>
              <a:t>“Jesus called out to them, “Come, </a:t>
            </a:r>
            <a:r>
              <a:rPr lang="en-US" sz="3600" b="1" u="sng" dirty="0"/>
              <a:t>FOLLOW</a:t>
            </a:r>
            <a:r>
              <a:rPr lang="en-US" sz="3600" b="1" dirty="0"/>
              <a:t> me…”</a:t>
            </a:r>
          </a:p>
        </p:txBody>
      </p:sp>
      <p:sp>
        <p:nvSpPr>
          <p:cNvPr id="5" name="TextBox 4">
            <a:extLst>
              <a:ext uri="{FF2B5EF4-FFF2-40B4-BE49-F238E27FC236}">
                <a16:creationId xmlns:a16="http://schemas.microsoft.com/office/drawing/2014/main" id="{485C80DB-1017-42DA-BA33-41ED3CFAF5DC}"/>
              </a:ext>
            </a:extLst>
          </p:cNvPr>
          <p:cNvSpPr txBox="1"/>
          <p:nvPr/>
        </p:nvSpPr>
        <p:spPr>
          <a:xfrm>
            <a:off x="238896" y="4271319"/>
            <a:ext cx="11714205" cy="646331"/>
          </a:xfrm>
          <a:prstGeom prst="rect">
            <a:avLst/>
          </a:prstGeom>
          <a:noFill/>
        </p:spPr>
        <p:txBody>
          <a:bodyPr wrap="square" rtlCol="0">
            <a:spAutoFit/>
          </a:bodyPr>
          <a:lstStyle/>
          <a:p>
            <a:pPr algn="ctr"/>
            <a:r>
              <a:rPr lang="en-US" sz="3600" b="1" dirty="0"/>
              <a:t>“Jesus called out to them, “Come, follow </a:t>
            </a:r>
            <a:r>
              <a:rPr lang="en-US" sz="3600" b="1" u="sng" dirty="0"/>
              <a:t>ME</a:t>
            </a:r>
            <a:r>
              <a:rPr lang="en-US" sz="3600" b="1" dirty="0"/>
              <a:t>…”</a:t>
            </a:r>
          </a:p>
        </p:txBody>
      </p:sp>
    </p:spTree>
    <p:extLst>
      <p:ext uri="{BB962C8B-B14F-4D97-AF65-F5344CB8AC3E}">
        <p14:creationId xmlns:p14="http://schemas.microsoft.com/office/powerpoint/2010/main" val="1950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cross on a hill&#10;&#10;Description automatically generated with medium confidence">
            <a:extLst>
              <a:ext uri="{FF2B5EF4-FFF2-40B4-BE49-F238E27FC236}">
                <a16:creationId xmlns:a16="http://schemas.microsoft.com/office/drawing/2014/main" id="{088A4508-D0AE-63BA-BFB8-8471614093C9}"/>
              </a:ext>
            </a:extLst>
          </p:cNvPr>
          <p:cNvPicPr>
            <a:picLocks noChangeAspect="1"/>
          </p:cNvPicPr>
          <p:nvPr/>
        </p:nvPicPr>
        <p:blipFill>
          <a:blip r:embed="rId3">
            <a:alphaModFix amt="70000"/>
          </a:blip>
          <a:stretch>
            <a:fillRect/>
          </a:stretch>
        </p:blipFill>
        <p:spPr>
          <a:xfrm>
            <a:off x="0" y="0"/>
            <a:ext cx="12192000" cy="6868716"/>
          </a:xfrm>
          <a:prstGeom prst="rect">
            <a:avLst/>
          </a:prstGeom>
        </p:spPr>
      </p:pic>
      <p:sp>
        <p:nvSpPr>
          <p:cNvPr id="2" name="TextBox 1">
            <a:extLst>
              <a:ext uri="{FF2B5EF4-FFF2-40B4-BE49-F238E27FC236}">
                <a16:creationId xmlns:a16="http://schemas.microsoft.com/office/drawing/2014/main" id="{8FA57A8C-EDB5-0D0F-D05D-AC9BFA5C6135}"/>
              </a:ext>
            </a:extLst>
          </p:cNvPr>
          <p:cNvSpPr txBox="1"/>
          <p:nvPr/>
        </p:nvSpPr>
        <p:spPr>
          <a:xfrm>
            <a:off x="251254" y="432486"/>
            <a:ext cx="11689492" cy="707886"/>
          </a:xfrm>
          <a:prstGeom prst="rect">
            <a:avLst/>
          </a:prstGeom>
          <a:noFill/>
        </p:spPr>
        <p:txBody>
          <a:bodyPr wrap="square" rtlCol="0">
            <a:spAutoFit/>
          </a:bodyPr>
          <a:lstStyle/>
          <a:p>
            <a:pPr algn="ctr"/>
            <a:r>
              <a:rPr lang="en-US" sz="4000" b="1" dirty="0"/>
              <a:t>I WILL MAKE YOU</a:t>
            </a:r>
          </a:p>
        </p:txBody>
      </p:sp>
      <p:sp>
        <p:nvSpPr>
          <p:cNvPr id="3" name="TextBox 2">
            <a:extLst>
              <a:ext uri="{FF2B5EF4-FFF2-40B4-BE49-F238E27FC236}">
                <a16:creationId xmlns:a16="http://schemas.microsoft.com/office/drawing/2014/main" id="{684BCE57-4AD5-D289-79ED-391B1D130099}"/>
              </a:ext>
            </a:extLst>
          </p:cNvPr>
          <p:cNvSpPr txBox="1"/>
          <p:nvPr/>
        </p:nvSpPr>
        <p:spPr>
          <a:xfrm>
            <a:off x="251253" y="1266102"/>
            <a:ext cx="11689492" cy="1200329"/>
          </a:xfrm>
          <a:prstGeom prst="rect">
            <a:avLst/>
          </a:prstGeom>
          <a:noFill/>
        </p:spPr>
        <p:txBody>
          <a:bodyPr wrap="square" rtlCol="0">
            <a:spAutoFit/>
          </a:bodyPr>
          <a:lstStyle/>
          <a:p>
            <a:r>
              <a:rPr lang="en-US" sz="3600" b="1" dirty="0"/>
              <a:t>“… and I WILL MAKE YOU become fishers of men.” </a:t>
            </a:r>
            <a:br>
              <a:rPr lang="en-US" sz="3600" b="1" dirty="0"/>
            </a:br>
            <a:r>
              <a:rPr lang="en-US" sz="3600" b="1" dirty="0"/>
              <a:t>(Mark 1:17b ESV)</a:t>
            </a:r>
          </a:p>
        </p:txBody>
      </p:sp>
      <p:sp>
        <p:nvSpPr>
          <p:cNvPr id="4" name="TextBox 3">
            <a:extLst>
              <a:ext uri="{FF2B5EF4-FFF2-40B4-BE49-F238E27FC236}">
                <a16:creationId xmlns:a16="http://schemas.microsoft.com/office/drawing/2014/main" id="{69DEC0AA-FE5B-4BEF-E99D-83450E3CCD28}"/>
              </a:ext>
            </a:extLst>
          </p:cNvPr>
          <p:cNvSpPr txBox="1"/>
          <p:nvPr/>
        </p:nvSpPr>
        <p:spPr>
          <a:xfrm>
            <a:off x="251250" y="2847857"/>
            <a:ext cx="11689491" cy="1200329"/>
          </a:xfrm>
          <a:prstGeom prst="rect">
            <a:avLst/>
          </a:prstGeom>
          <a:noFill/>
        </p:spPr>
        <p:txBody>
          <a:bodyPr wrap="square" rtlCol="0">
            <a:spAutoFit/>
          </a:bodyPr>
          <a:lstStyle/>
          <a:p>
            <a:r>
              <a:rPr lang="en-US" sz="3600" b="1" dirty="0"/>
              <a:t>Salvation = belongs to God</a:t>
            </a:r>
            <a:br>
              <a:rPr lang="en-US" sz="3600" b="1" dirty="0"/>
            </a:br>
            <a:r>
              <a:rPr lang="en-US" sz="3600" b="1" dirty="0"/>
              <a:t>What we get wrong: Growing as a Christian = belongs to me</a:t>
            </a:r>
          </a:p>
        </p:txBody>
      </p:sp>
      <p:sp>
        <p:nvSpPr>
          <p:cNvPr id="6" name="TextBox 5">
            <a:extLst>
              <a:ext uri="{FF2B5EF4-FFF2-40B4-BE49-F238E27FC236}">
                <a16:creationId xmlns:a16="http://schemas.microsoft.com/office/drawing/2014/main" id="{5FEFE694-C11A-03B6-D0BE-140F24AEED1D}"/>
              </a:ext>
            </a:extLst>
          </p:cNvPr>
          <p:cNvSpPr txBox="1"/>
          <p:nvPr/>
        </p:nvSpPr>
        <p:spPr>
          <a:xfrm>
            <a:off x="251250" y="4429612"/>
            <a:ext cx="11221613" cy="1200329"/>
          </a:xfrm>
          <a:prstGeom prst="rect">
            <a:avLst/>
          </a:prstGeom>
          <a:noFill/>
        </p:spPr>
        <p:txBody>
          <a:bodyPr wrap="square" rtlCol="0">
            <a:spAutoFit/>
          </a:bodyPr>
          <a:lstStyle/>
          <a:p>
            <a:r>
              <a:rPr lang="en-US" sz="3600" b="1" dirty="0"/>
              <a:t>Only by the power of God can sinners, rebels, haters of God, be transformed into the likeness of Jesus</a:t>
            </a:r>
          </a:p>
        </p:txBody>
      </p:sp>
    </p:spTree>
    <p:extLst>
      <p:ext uri="{BB962C8B-B14F-4D97-AF65-F5344CB8AC3E}">
        <p14:creationId xmlns:p14="http://schemas.microsoft.com/office/powerpoint/2010/main" val="41047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r James Young Simpson. Photo courtesy of the Wood Library Museum,... |  Download Scientific Diagram">
            <a:extLst>
              <a:ext uri="{FF2B5EF4-FFF2-40B4-BE49-F238E27FC236}">
                <a16:creationId xmlns:a16="http://schemas.microsoft.com/office/drawing/2014/main" id="{FF145462-B371-E2DA-A76F-79044F453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33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EBA8E7-9B8E-120B-C374-5AF099C38378}"/>
              </a:ext>
            </a:extLst>
          </p:cNvPr>
          <p:cNvSpPr txBox="1"/>
          <p:nvPr/>
        </p:nvSpPr>
        <p:spPr>
          <a:xfrm>
            <a:off x="5486400" y="239486"/>
            <a:ext cx="6335486" cy="1323439"/>
          </a:xfrm>
          <a:prstGeom prst="rect">
            <a:avLst/>
          </a:prstGeom>
          <a:noFill/>
        </p:spPr>
        <p:txBody>
          <a:bodyPr wrap="square" rtlCol="0">
            <a:spAutoFit/>
          </a:bodyPr>
          <a:lstStyle/>
          <a:p>
            <a:pPr algn="ctr"/>
            <a:r>
              <a:rPr lang="en-US" sz="4000" b="1" dirty="0"/>
              <a:t>Sir James Young Simpson – 1811-1870</a:t>
            </a:r>
          </a:p>
        </p:txBody>
      </p:sp>
      <p:sp>
        <p:nvSpPr>
          <p:cNvPr id="8" name="TextBox 7">
            <a:extLst>
              <a:ext uri="{FF2B5EF4-FFF2-40B4-BE49-F238E27FC236}">
                <a16:creationId xmlns:a16="http://schemas.microsoft.com/office/drawing/2014/main" id="{375EC311-4DF4-3739-2E91-7F0A7760B704}"/>
              </a:ext>
            </a:extLst>
          </p:cNvPr>
          <p:cNvSpPr txBox="1"/>
          <p:nvPr/>
        </p:nvSpPr>
        <p:spPr>
          <a:xfrm>
            <a:off x="5486400" y="2136338"/>
            <a:ext cx="6509657" cy="258532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5400" b="1" dirty="0"/>
              <a:t>“I am a sinner and that Jesus is a great </a:t>
            </a:r>
            <a:r>
              <a:rPr lang="en-US" sz="5400" b="1" dirty="0" err="1"/>
              <a:t>Saviour</a:t>
            </a:r>
            <a:r>
              <a:rPr lang="en-US" sz="5400" b="1" dirty="0"/>
              <a:t>”</a:t>
            </a:r>
          </a:p>
        </p:txBody>
      </p:sp>
    </p:spTree>
    <p:extLst>
      <p:ext uri="{BB962C8B-B14F-4D97-AF65-F5344CB8AC3E}">
        <p14:creationId xmlns:p14="http://schemas.microsoft.com/office/powerpoint/2010/main" val="360666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display&#10;&#10;Description automatically generated">
            <a:extLst>
              <a:ext uri="{FF2B5EF4-FFF2-40B4-BE49-F238E27FC236}">
                <a16:creationId xmlns:a16="http://schemas.microsoft.com/office/drawing/2014/main" id="{E2359309-7E7D-FACD-2F8A-ADA684DBD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CBA8488-0D9C-A5EC-5D8D-60B8D72A08BC}"/>
              </a:ext>
            </a:extLst>
          </p:cNvPr>
          <p:cNvSpPr txBox="1"/>
          <p:nvPr/>
        </p:nvSpPr>
        <p:spPr>
          <a:xfrm>
            <a:off x="251254" y="345990"/>
            <a:ext cx="11689492" cy="1754326"/>
          </a:xfrm>
          <a:prstGeom prst="rect">
            <a:avLst/>
          </a:prstGeom>
          <a:noFill/>
        </p:spPr>
        <p:txBody>
          <a:bodyPr wrap="square" rtlCol="0">
            <a:spAutoFit/>
          </a:bodyPr>
          <a:lstStyle/>
          <a:p>
            <a:pPr algn="ctr"/>
            <a:r>
              <a:rPr lang="en-US" sz="3600" b="1" dirty="0">
                <a:solidFill>
                  <a:schemeClr val="bg1"/>
                </a:solidFill>
              </a:rPr>
              <a:t>Our role is to obey His Word, and allow His Holy Spirit, His power, His grace to make us more like Jesus. We are to obey, commit, surrender</a:t>
            </a:r>
          </a:p>
        </p:txBody>
      </p:sp>
      <p:sp>
        <p:nvSpPr>
          <p:cNvPr id="4" name="TextBox 3">
            <a:extLst>
              <a:ext uri="{FF2B5EF4-FFF2-40B4-BE49-F238E27FC236}">
                <a16:creationId xmlns:a16="http://schemas.microsoft.com/office/drawing/2014/main" id="{41748B00-C9D9-6B6C-DACA-88F60FB2997B}"/>
              </a:ext>
            </a:extLst>
          </p:cNvPr>
          <p:cNvSpPr txBox="1"/>
          <p:nvPr/>
        </p:nvSpPr>
        <p:spPr>
          <a:xfrm>
            <a:off x="251254" y="2288051"/>
            <a:ext cx="11689492" cy="1754326"/>
          </a:xfrm>
          <a:prstGeom prst="rect">
            <a:avLst/>
          </a:prstGeom>
          <a:noFill/>
        </p:spPr>
        <p:txBody>
          <a:bodyPr wrap="square" rtlCol="0">
            <a:spAutoFit/>
          </a:bodyPr>
          <a:lstStyle/>
          <a:p>
            <a:pPr algn="ctr"/>
            <a:r>
              <a:rPr lang="en-US" sz="3600" b="1" dirty="0">
                <a:solidFill>
                  <a:schemeClr val="bg1"/>
                </a:solidFill>
              </a:rPr>
              <a:t>Until we give up any notion of entitlement, contribution, or partnership in salvation, we will never truly appreciate the work that God has done for us and is doing in us</a:t>
            </a:r>
          </a:p>
        </p:txBody>
      </p:sp>
      <p:sp>
        <p:nvSpPr>
          <p:cNvPr id="5" name="TextBox 4">
            <a:extLst>
              <a:ext uri="{FF2B5EF4-FFF2-40B4-BE49-F238E27FC236}">
                <a16:creationId xmlns:a16="http://schemas.microsoft.com/office/drawing/2014/main" id="{B34CBE56-AF7C-1B28-A99C-2A075F086F2C}"/>
              </a:ext>
            </a:extLst>
          </p:cNvPr>
          <p:cNvSpPr txBox="1"/>
          <p:nvPr/>
        </p:nvSpPr>
        <p:spPr>
          <a:xfrm>
            <a:off x="251254" y="4230113"/>
            <a:ext cx="11689492" cy="1200329"/>
          </a:xfrm>
          <a:prstGeom prst="rect">
            <a:avLst/>
          </a:prstGeom>
          <a:noFill/>
        </p:spPr>
        <p:txBody>
          <a:bodyPr wrap="square" rtlCol="0">
            <a:spAutoFit/>
          </a:bodyPr>
          <a:lstStyle/>
          <a:p>
            <a:pPr algn="ctr"/>
            <a:r>
              <a:rPr lang="en-US" sz="3600" b="1" dirty="0">
                <a:solidFill>
                  <a:schemeClr val="bg1"/>
                </a:solidFill>
              </a:rPr>
              <a:t>God has worked FOR you, now let Him work IN you, that you may GROW to be more and more like His Son Jesus Christ</a:t>
            </a:r>
          </a:p>
        </p:txBody>
      </p:sp>
    </p:spTree>
    <p:extLst>
      <p:ext uri="{BB962C8B-B14F-4D97-AF65-F5344CB8AC3E}">
        <p14:creationId xmlns:p14="http://schemas.microsoft.com/office/powerpoint/2010/main" val="372396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10;&#10;Description automatically generated">
            <a:extLst>
              <a:ext uri="{FF2B5EF4-FFF2-40B4-BE49-F238E27FC236}">
                <a16:creationId xmlns:a16="http://schemas.microsoft.com/office/drawing/2014/main" id="{CAED2AF7-2EAB-24E6-9116-0A6DA552D67C}"/>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E072B75D-B6F3-3D86-2F73-E9B8C4789F32}"/>
              </a:ext>
            </a:extLst>
          </p:cNvPr>
          <p:cNvSpPr txBox="1"/>
          <p:nvPr/>
        </p:nvSpPr>
        <p:spPr>
          <a:xfrm>
            <a:off x="259492" y="345989"/>
            <a:ext cx="11615351" cy="707886"/>
          </a:xfrm>
          <a:prstGeom prst="rect">
            <a:avLst/>
          </a:prstGeom>
          <a:noFill/>
        </p:spPr>
        <p:txBody>
          <a:bodyPr wrap="square" rtlCol="0">
            <a:spAutoFit/>
          </a:bodyPr>
          <a:lstStyle/>
          <a:p>
            <a:pPr algn="ctr"/>
            <a:r>
              <a:rPr lang="en-US" sz="4000" b="1" dirty="0"/>
              <a:t>OUR LIVES ARE INVITATIONS</a:t>
            </a:r>
          </a:p>
        </p:txBody>
      </p:sp>
      <p:sp>
        <p:nvSpPr>
          <p:cNvPr id="3" name="TextBox 2">
            <a:extLst>
              <a:ext uri="{FF2B5EF4-FFF2-40B4-BE49-F238E27FC236}">
                <a16:creationId xmlns:a16="http://schemas.microsoft.com/office/drawing/2014/main" id="{A80B37B9-C3AE-B895-3409-1C018E90C13E}"/>
              </a:ext>
            </a:extLst>
          </p:cNvPr>
          <p:cNvSpPr txBox="1"/>
          <p:nvPr/>
        </p:nvSpPr>
        <p:spPr>
          <a:xfrm>
            <a:off x="216242" y="1260390"/>
            <a:ext cx="11701849" cy="1754326"/>
          </a:xfrm>
          <a:prstGeom prst="rect">
            <a:avLst/>
          </a:prstGeom>
          <a:noFill/>
        </p:spPr>
        <p:txBody>
          <a:bodyPr wrap="square" rtlCol="0">
            <a:spAutoFit/>
          </a:bodyPr>
          <a:lstStyle/>
          <a:p>
            <a:r>
              <a:rPr lang="en-US" sz="3600" b="1" dirty="0"/>
              <a:t>When we let the power of God work in us, when we let His grace and love shown in Jesus Christ be our motivators, our lives become an invitation for others to follow Jesus as well</a:t>
            </a:r>
          </a:p>
        </p:txBody>
      </p:sp>
      <p:sp>
        <p:nvSpPr>
          <p:cNvPr id="4" name="TextBox 3">
            <a:extLst>
              <a:ext uri="{FF2B5EF4-FFF2-40B4-BE49-F238E27FC236}">
                <a16:creationId xmlns:a16="http://schemas.microsoft.com/office/drawing/2014/main" id="{6C385332-3EC3-6003-972E-B7D2F0BD01BD}"/>
              </a:ext>
            </a:extLst>
          </p:cNvPr>
          <p:cNvSpPr txBox="1"/>
          <p:nvPr/>
        </p:nvSpPr>
        <p:spPr>
          <a:xfrm>
            <a:off x="216242" y="3686435"/>
            <a:ext cx="11504140" cy="646331"/>
          </a:xfrm>
          <a:prstGeom prst="rect">
            <a:avLst/>
          </a:prstGeom>
          <a:noFill/>
        </p:spPr>
        <p:txBody>
          <a:bodyPr wrap="square" rtlCol="0">
            <a:spAutoFit/>
          </a:bodyPr>
          <a:lstStyle/>
          <a:p>
            <a:r>
              <a:rPr lang="en-US" sz="3600" b="1" dirty="0"/>
              <a:t>Jesus transforms us for God’s glory</a:t>
            </a:r>
          </a:p>
        </p:txBody>
      </p:sp>
      <p:sp>
        <p:nvSpPr>
          <p:cNvPr id="5" name="TextBox 4">
            <a:extLst>
              <a:ext uri="{FF2B5EF4-FFF2-40B4-BE49-F238E27FC236}">
                <a16:creationId xmlns:a16="http://schemas.microsoft.com/office/drawing/2014/main" id="{894066F0-11F4-84CD-D23C-8B29D7653220}"/>
              </a:ext>
            </a:extLst>
          </p:cNvPr>
          <p:cNvSpPr txBox="1"/>
          <p:nvPr/>
        </p:nvSpPr>
        <p:spPr>
          <a:xfrm>
            <a:off x="216242" y="5004485"/>
            <a:ext cx="9727859" cy="1200329"/>
          </a:xfrm>
          <a:prstGeom prst="rect">
            <a:avLst/>
          </a:prstGeom>
          <a:noFill/>
        </p:spPr>
        <p:txBody>
          <a:bodyPr wrap="square" rtlCol="0">
            <a:spAutoFit/>
          </a:bodyPr>
          <a:lstStyle/>
          <a:p>
            <a:r>
              <a:rPr lang="en-US" sz="3600" b="1" dirty="0"/>
              <a:t>Us growing in Jesus does not make disciples, but it does give evidence that our faith is genuine</a:t>
            </a:r>
          </a:p>
        </p:txBody>
      </p:sp>
    </p:spTree>
    <p:extLst>
      <p:ext uri="{BB962C8B-B14F-4D97-AF65-F5344CB8AC3E}">
        <p14:creationId xmlns:p14="http://schemas.microsoft.com/office/powerpoint/2010/main" val="33447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flat, blurry&#10;&#10;Description automatically generated">
            <a:extLst>
              <a:ext uri="{FF2B5EF4-FFF2-40B4-BE49-F238E27FC236}">
                <a16:creationId xmlns:a16="http://schemas.microsoft.com/office/drawing/2014/main" id="{670B2A03-D6B1-2C6D-8A4F-120778B54416}"/>
              </a:ext>
            </a:extLst>
          </p:cNvPr>
          <p:cNvPicPr>
            <a:picLocks noChangeAspect="1"/>
          </p:cNvPicPr>
          <p:nvPr/>
        </p:nvPicPr>
        <p:blipFill rotWithShape="1">
          <a:blip r:embed="rId3">
            <a:alphaModFix amt="85000"/>
          </a:blip>
          <a:srcRect b="4144"/>
          <a:stretch/>
        </p:blipFill>
        <p:spPr>
          <a:xfrm>
            <a:off x="0" y="1"/>
            <a:ext cx="12192000" cy="6858000"/>
          </a:xfrm>
          <a:prstGeom prst="rect">
            <a:avLst/>
          </a:prstGeom>
        </p:spPr>
      </p:pic>
      <p:sp>
        <p:nvSpPr>
          <p:cNvPr id="4" name="TextBox 3">
            <a:extLst>
              <a:ext uri="{FF2B5EF4-FFF2-40B4-BE49-F238E27FC236}">
                <a16:creationId xmlns:a16="http://schemas.microsoft.com/office/drawing/2014/main" id="{8BDC9088-DC8F-4DCC-65A9-9C4DEB1357E2}"/>
              </a:ext>
            </a:extLst>
          </p:cNvPr>
          <p:cNvSpPr txBox="1"/>
          <p:nvPr/>
        </p:nvSpPr>
        <p:spPr>
          <a:xfrm>
            <a:off x="234778" y="284205"/>
            <a:ext cx="11627708" cy="707886"/>
          </a:xfrm>
          <a:prstGeom prst="rect">
            <a:avLst/>
          </a:prstGeom>
          <a:noFill/>
        </p:spPr>
        <p:txBody>
          <a:bodyPr wrap="square" rtlCol="0">
            <a:spAutoFit/>
          </a:bodyPr>
          <a:lstStyle/>
          <a:p>
            <a:pPr algn="ctr"/>
            <a:r>
              <a:rPr lang="en-US" sz="4000" b="1" dirty="0"/>
              <a:t>SUMMARY</a:t>
            </a:r>
          </a:p>
        </p:txBody>
      </p:sp>
      <p:sp>
        <p:nvSpPr>
          <p:cNvPr id="2" name="TextBox 1">
            <a:extLst>
              <a:ext uri="{FF2B5EF4-FFF2-40B4-BE49-F238E27FC236}">
                <a16:creationId xmlns:a16="http://schemas.microsoft.com/office/drawing/2014/main" id="{EC061057-5A42-04A0-030B-2885A87C6175}"/>
              </a:ext>
            </a:extLst>
          </p:cNvPr>
          <p:cNvSpPr txBox="1"/>
          <p:nvPr/>
        </p:nvSpPr>
        <p:spPr>
          <a:xfrm>
            <a:off x="234778" y="1097813"/>
            <a:ext cx="11775252" cy="646331"/>
          </a:xfrm>
          <a:prstGeom prst="rect">
            <a:avLst/>
          </a:prstGeom>
          <a:noFill/>
        </p:spPr>
        <p:txBody>
          <a:bodyPr wrap="square" rtlCol="0">
            <a:spAutoFit/>
          </a:bodyPr>
          <a:lstStyle/>
          <a:p>
            <a:r>
              <a:rPr lang="en-US" sz="3600" b="1" dirty="0"/>
              <a:t>PREACH THE GOSPEL TO YOURSELF</a:t>
            </a:r>
          </a:p>
        </p:txBody>
      </p:sp>
      <p:sp>
        <p:nvSpPr>
          <p:cNvPr id="3" name="TextBox 2">
            <a:extLst>
              <a:ext uri="{FF2B5EF4-FFF2-40B4-BE49-F238E27FC236}">
                <a16:creationId xmlns:a16="http://schemas.microsoft.com/office/drawing/2014/main" id="{014DD74C-C378-D805-65B6-E327D079FF2B}"/>
              </a:ext>
            </a:extLst>
          </p:cNvPr>
          <p:cNvSpPr txBox="1"/>
          <p:nvPr/>
        </p:nvSpPr>
        <p:spPr>
          <a:xfrm>
            <a:off x="234778" y="2074362"/>
            <a:ext cx="11627708" cy="1200329"/>
          </a:xfrm>
          <a:prstGeom prst="rect">
            <a:avLst/>
          </a:prstGeom>
          <a:noFill/>
        </p:spPr>
        <p:txBody>
          <a:bodyPr wrap="square" rtlCol="0">
            <a:spAutoFit/>
          </a:bodyPr>
          <a:lstStyle/>
          <a:p>
            <a:r>
              <a:rPr lang="en-US" sz="3600" b="1" dirty="0"/>
              <a:t>Being a follower of Jesus is not an easy path, but we don’t do it in our own strength</a:t>
            </a:r>
          </a:p>
        </p:txBody>
      </p:sp>
      <p:sp>
        <p:nvSpPr>
          <p:cNvPr id="5" name="TextBox 4">
            <a:extLst>
              <a:ext uri="{FF2B5EF4-FFF2-40B4-BE49-F238E27FC236}">
                <a16:creationId xmlns:a16="http://schemas.microsoft.com/office/drawing/2014/main" id="{50198AC8-4EB1-E54C-B52A-E6854A74156F}"/>
              </a:ext>
            </a:extLst>
          </p:cNvPr>
          <p:cNvSpPr txBox="1"/>
          <p:nvPr/>
        </p:nvSpPr>
        <p:spPr>
          <a:xfrm>
            <a:off x="234778" y="3604909"/>
            <a:ext cx="10023647" cy="1754326"/>
          </a:xfrm>
          <a:prstGeom prst="rect">
            <a:avLst/>
          </a:prstGeom>
          <a:noFill/>
        </p:spPr>
        <p:txBody>
          <a:bodyPr wrap="square" rtlCol="0">
            <a:spAutoFit/>
          </a:bodyPr>
          <a:lstStyle/>
          <a:p>
            <a:r>
              <a:rPr lang="en-US" sz="3600" b="1" dirty="0"/>
              <a:t>As we surrender our lives and obey His Word, becoming more like Jesus, people will be drawn to the message of the gospel</a:t>
            </a:r>
          </a:p>
        </p:txBody>
      </p:sp>
    </p:spTree>
    <p:extLst>
      <p:ext uri="{BB962C8B-B14F-4D97-AF65-F5344CB8AC3E}">
        <p14:creationId xmlns:p14="http://schemas.microsoft.com/office/powerpoint/2010/main" val="15128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4024</Words>
  <Application>Microsoft Office PowerPoint</Application>
  <PresentationFormat>Widescreen</PresentationFormat>
  <Paragraphs>82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51</cp:revision>
  <cp:lastPrinted>2023-02-18T05:46:17Z</cp:lastPrinted>
  <dcterms:created xsi:type="dcterms:W3CDTF">2023-02-17T02:35:42Z</dcterms:created>
  <dcterms:modified xsi:type="dcterms:W3CDTF">2023-02-22T07:31:27Z</dcterms:modified>
</cp:coreProperties>
</file>