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2" r:id="rId2"/>
    <p:sldId id="258" r:id="rId3"/>
    <p:sldId id="264" r:id="rId4"/>
    <p:sldId id="265" r:id="rId5"/>
    <p:sldId id="256" r:id="rId6"/>
    <p:sldId id="266" r:id="rId7"/>
    <p:sldId id="267" r:id="rId8"/>
    <p:sldId id="268" r:id="rId9"/>
    <p:sldId id="257" r:id="rId10"/>
    <p:sldId id="263"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15"/>
  </p:normalViewPr>
  <p:slideViewPr>
    <p:cSldViewPr snapToGrid="0">
      <p:cViewPr>
        <p:scale>
          <a:sx n="93" d="100"/>
          <a:sy n="93" d="100"/>
        </p:scale>
        <p:origin x="474" y="624"/>
      </p:cViewPr>
      <p:guideLst/>
    </p:cSldViewPr>
  </p:slideViewPr>
  <p:notesTextViewPr>
    <p:cViewPr>
      <p:scale>
        <a:sx n="1" d="1"/>
        <a:sy n="1" d="1"/>
      </p:scale>
      <p:origin x="0" y="0"/>
    </p:cViewPr>
  </p:notesTextViewPr>
  <p:notesViewPr>
    <p:cSldViewPr snapToGrid="0">
      <p:cViewPr>
        <p:scale>
          <a:sx n="166" d="100"/>
          <a:sy n="166" d="100"/>
        </p:scale>
        <p:origin x="2130" y="-25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52BAD-11D7-1E4A-9D5A-F597A3474C6A}"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CD73A-90B8-3748-A410-0D762A8A279E}" type="slidenum">
              <a:rPr lang="en-US" smtClean="0"/>
              <a:t>‹#›</a:t>
            </a:fld>
            <a:endParaRPr lang="en-US"/>
          </a:p>
        </p:txBody>
      </p:sp>
    </p:spTree>
    <p:extLst>
      <p:ext uri="{BB962C8B-B14F-4D97-AF65-F5344CB8AC3E}">
        <p14:creationId xmlns:p14="http://schemas.microsoft.com/office/powerpoint/2010/main" val="669510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Hebrews (which we started last year and will finish in term 2 this year) is written to a people struggling with the realities of living in a sinful, broken world – facing intense opposition and danger and feeling trapped and hopeless. In a sense Hebrews is an intense counselling course to help people face the trials of this life. One of the key ways to do that is to be a people of faith. It helps us to deal with the trials of this life. It is also faith which helps us to live a life which is pleasing to God.</a:t>
            </a:r>
          </a:p>
        </p:txBody>
      </p:sp>
      <p:sp>
        <p:nvSpPr>
          <p:cNvPr id="4" name="Slide Number Placeholder 3"/>
          <p:cNvSpPr>
            <a:spLocks noGrp="1"/>
          </p:cNvSpPr>
          <p:nvPr>
            <p:ph type="sldNum" sz="quarter" idx="5"/>
          </p:nvPr>
        </p:nvSpPr>
        <p:spPr/>
        <p:txBody>
          <a:bodyPr/>
          <a:lstStyle/>
          <a:p>
            <a:fld id="{E4FCD73A-90B8-3748-A410-0D762A8A279E}" type="slidenum">
              <a:rPr lang="en-US" smtClean="0"/>
              <a:t>1</a:t>
            </a:fld>
            <a:endParaRPr lang="en-US"/>
          </a:p>
        </p:txBody>
      </p:sp>
    </p:spTree>
    <p:extLst>
      <p:ext uri="{BB962C8B-B14F-4D97-AF65-F5344CB8AC3E}">
        <p14:creationId xmlns:p14="http://schemas.microsoft.com/office/powerpoint/2010/main" val="77998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owned nothing – no possessions, no home, no family, no wealth and gave up everything – glory, comfort, security, reputation (human approval), and life. He asks us to do the same. And don’t despair because God’s grace has got us covered when our faith weakens, even when it fails.  </a:t>
            </a:r>
          </a:p>
        </p:txBody>
      </p:sp>
      <p:sp>
        <p:nvSpPr>
          <p:cNvPr id="4" name="Slide Number Placeholder 3"/>
          <p:cNvSpPr>
            <a:spLocks noGrp="1"/>
          </p:cNvSpPr>
          <p:nvPr>
            <p:ph type="sldNum" sz="quarter" idx="5"/>
          </p:nvPr>
        </p:nvSpPr>
        <p:spPr/>
        <p:txBody>
          <a:bodyPr/>
          <a:lstStyle/>
          <a:p>
            <a:fld id="{E4FCD73A-90B8-3748-A410-0D762A8A279E}" type="slidenum">
              <a:rPr lang="en-US" smtClean="0"/>
              <a:t>10</a:t>
            </a:fld>
            <a:endParaRPr lang="en-US"/>
          </a:p>
        </p:txBody>
      </p:sp>
    </p:spTree>
    <p:extLst>
      <p:ext uri="{BB962C8B-B14F-4D97-AF65-F5344CB8AC3E}">
        <p14:creationId xmlns:p14="http://schemas.microsoft.com/office/powerpoint/2010/main" val="404148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man falling off roof – is anybody else up there. (Believe and let go). God pleasing faith is not easy </a:t>
            </a:r>
            <a:r>
              <a:rPr lang="en-US"/>
              <a:t>and can </a:t>
            </a:r>
            <a:r>
              <a:rPr lang="en-US" dirty="0"/>
              <a:t>often be quite scary. But Jesus is with us always. We are never asked to follow him alone. </a:t>
            </a:r>
          </a:p>
        </p:txBody>
      </p:sp>
      <p:sp>
        <p:nvSpPr>
          <p:cNvPr id="4" name="Slide Number Placeholder 3"/>
          <p:cNvSpPr>
            <a:spLocks noGrp="1"/>
          </p:cNvSpPr>
          <p:nvPr>
            <p:ph type="sldNum" sz="quarter" idx="5"/>
          </p:nvPr>
        </p:nvSpPr>
        <p:spPr/>
        <p:txBody>
          <a:bodyPr/>
          <a:lstStyle/>
          <a:p>
            <a:fld id="{E4FCD73A-90B8-3748-A410-0D762A8A279E}" type="slidenum">
              <a:rPr lang="en-US" smtClean="0"/>
              <a:t>11</a:t>
            </a:fld>
            <a:endParaRPr lang="en-US"/>
          </a:p>
        </p:txBody>
      </p:sp>
    </p:spTree>
    <p:extLst>
      <p:ext uri="{BB962C8B-B14F-4D97-AF65-F5344CB8AC3E}">
        <p14:creationId xmlns:p14="http://schemas.microsoft.com/office/powerpoint/2010/main" val="408083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Hebrews 11:6 tells us that is impossible to please God without faith. But what is faith? Our world tells us that faith is a feeling, having a positive outlook on life or believing in yourself. But what is God pleasing faith? Today we will see that it is 4 things – rational, persuasive, foundational and fueled by grace.</a:t>
            </a:r>
          </a:p>
        </p:txBody>
      </p:sp>
      <p:sp>
        <p:nvSpPr>
          <p:cNvPr id="4" name="Slide Number Placeholder 3"/>
          <p:cNvSpPr>
            <a:spLocks noGrp="1"/>
          </p:cNvSpPr>
          <p:nvPr>
            <p:ph type="sldNum" sz="quarter" idx="5"/>
          </p:nvPr>
        </p:nvSpPr>
        <p:spPr/>
        <p:txBody>
          <a:bodyPr/>
          <a:lstStyle/>
          <a:p>
            <a:fld id="{E4FCD73A-90B8-3748-A410-0D762A8A279E}" type="slidenum">
              <a:rPr lang="en-US" smtClean="0"/>
              <a:t>2</a:t>
            </a:fld>
            <a:endParaRPr lang="en-US"/>
          </a:p>
        </p:txBody>
      </p:sp>
    </p:spTree>
    <p:extLst>
      <p:ext uri="{BB962C8B-B14F-4D97-AF65-F5344CB8AC3E}">
        <p14:creationId xmlns:p14="http://schemas.microsoft.com/office/powerpoint/2010/main" val="77193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its true that I can’t see God but God has given us a wonderful visual proof of his existence. In verse 3 the author reiterates a relationship between faith and rational thought (understanding). By faith we understand = it is very rational to conclude that at the very beginning there must be a cause for all that exists. Things don’t just happen. There is design, order, beauty and purpose in creation – evidence certainly points to a designer and creator, to God. When the world considers the big question of how did our universe begin, what is its purpose , where is it going etc. there are currently three major options – God created, evolution which requires a big bang that randomly happened out of nowhere or a relative new theory (because they </a:t>
            </a:r>
            <a:r>
              <a:rPr lang="en-US" dirty="0" err="1"/>
              <a:t>realise</a:t>
            </a:r>
            <a:r>
              <a:rPr lang="en-US" dirty="0"/>
              <a:t> the struggle in justifying, proving a big bang) is an eternal universe theory which is that it has always just existed (no need to explain a beginning). Now in reality which of those options is the most scientific, the most believable? Which option requires the biggest leap of faith?  </a:t>
            </a:r>
          </a:p>
          <a:p>
            <a:endParaRPr lang="en-US" dirty="0"/>
          </a:p>
        </p:txBody>
      </p:sp>
      <p:sp>
        <p:nvSpPr>
          <p:cNvPr id="4" name="Slide Number Placeholder 3"/>
          <p:cNvSpPr>
            <a:spLocks noGrp="1"/>
          </p:cNvSpPr>
          <p:nvPr>
            <p:ph type="sldNum" sz="quarter" idx="5"/>
          </p:nvPr>
        </p:nvSpPr>
        <p:spPr/>
        <p:txBody>
          <a:bodyPr/>
          <a:lstStyle/>
          <a:p>
            <a:fld id="{E4FCD73A-90B8-3748-A410-0D762A8A279E}" type="slidenum">
              <a:rPr lang="en-US" smtClean="0"/>
              <a:t>3</a:t>
            </a:fld>
            <a:endParaRPr lang="en-US"/>
          </a:p>
        </p:txBody>
      </p:sp>
    </p:spTree>
    <p:extLst>
      <p:ext uri="{BB962C8B-B14F-4D97-AF65-F5344CB8AC3E}">
        <p14:creationId xmlns:p14="http://schemas.microsoft.com/office/powerpoint/2010/main" val="404681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Creation alone gives us every reason to put our faith in God – there is no excuse if we don’t. God promises time and time again that if you seek me you will find me (Jeremiah 29:13, Isaiah 55:6, Matthew 6:33) If we don’t find God, put our faith in him then we aren’t seeking enough. That means that when it comes to faith we ultimately have two options. We can either suppress the truth and believe that God doesn’t exist – that we don’t need any god to rule our lives – we can rule ourselves, make life all about me, I decide what is right and wrong and I will live for this life only. Or there is a God and my relationship with him is vital to me. God pleasing faith is not just believing God exists. It must desire a relationship with him – God pleasing faith is not just rational. It must also be –</a:t>
            </a:r>
          </a:p>
        </p:txBody>
      </p:sp>
      <p:sp>
        <p:nvSpPr>
          <p:cNvPr id="4" name="Slide Number Placeholder 3"/>
          <p:cNvSpPr>
            <a:spLocks noGrp="1"/>
          </p:cNvSpPr>
          <p:nvPr>
            <p:ph type="sldNum" sz="quarter" idx="5"/>
          </p:nvPr>
        </p:nvSpPr>
        <p:spPr/>
        <p:txBody>
          <a:bodyPr/>
          <a:lstStyle/>
          <a:p>
            <a:fld id="{E4FCD73A-90B8-3748-A410-0D762A8A279E}" type="slidenum">
              <a:rPr lang="en-US" smtClean="0"/>
              <a:t>4</a:t>
            </a:fld>
            <a:endParaRPr lang="en-US"/>
          </a:p>
        </p:txBody>
      </p:sp>
    </p:spTree>
    <p:extLst>
      <p:ext uri="{BB962C8B-B14F-4D97-AF65-F5344CB8AC3E}">
        <p14:creationId xmlns:p14="http://schemas.microsoft.com/office/powerpoint/2010/main" val="302976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16 heroes specifically mentioned in Hebrews 11 and they all believed God, not just believed in the fact God exists. Even the demons do that (James 2:19). Its not enough to just believe in God – we have to be persuaded, have a personal encounter with God. Our faith must move us to follow and obey God. To live for Him. This encounter will be different for each of us. Some will know exactly when the knowledge of God overwhelmed their heart (surrendered to Him). We will also not be super heroes in our faithfulness immediately following the moment we surrender our heart to him. Paul said we walk by faith and not by sight – walking is something we learn and get better at. Babies don’t just walk perfectly straight away. They stumble, hold onto things and take time to get stronger and more confident. Same in Christian faith – it is a growing process. But make no mistake about it – true, God pleasing faith is active. It is a clear and certain sense that God is coming into your life and saying I want you to follow me. And every believer is asked to follow God – to do great things for Him. Not just for super Christians. We all have a purpose, a mission field, a gift, an opportunity and a step to take for God.</a:t>
            </a:r>
          </a:p>
        </p:txBody>
      </p:sp>
      <p:sp>
        <p:nvSpPr>
          <p:cNvPr id="4" name="Slide Number Placeholder 3"/>
          <p:cNvSpPr>
            <a:spLocks noGrp="1"/>
          </p:cNvSpPr>
          <p:nvPr>
            <p:ph type="sldNum" sz="quarter" idx="5"/>
          </p:nvPr>
        </p:nvSpPr>
        <p:spPr/>
        <p:txBody>
          <a:bodyPr/>
          <a:lstStyle/>
          <a:p>
            <a:fld id="{E4FCD73A-90B8-3748-A410-0D762A8A279E}" type="slidenum">
              <a:rPr lang="en-US" smtClean="0"/>
              <a:t>5</a:t>
            </a:fld>
            <a:endParaRPr lang="en-US"/>
          </a:p>
        </p:txBody>
      </p:sp>
    </p:spTree>
    <p:extLst>
      <p:ext uri="{BB962C8B-B14F-4D97-AF65-F5344CB8AC3E}">
        <p14:creationId xmlns:p14="http://schemas.microsoft.com/office/powerpoint/2010/main" val="95071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CD73A-90B8-3748-A410-0D762A8A279E}" type="slidenum">
              <a:rPr lang="en-US" smtClean="0"/>
              <a:t>6</a:t>
            </a:fld>
            <a:endParaRPr lang="en-US"/>
          </a:p>
        </p:txBody>
      </p:sp>
    </p:spTree>
    <p:extLst>
      <p:ext uri="{BB962C8B-B14F-4D97-AF65-F5344CB8AC3E}">
        <p14:creationId xmlns:p14="http://schemas.microsoft.com/office/powerpoint/2010/main" val="36836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point on want to focus on Abraham – the father of our faith (Galatians 3:6-7)  -  no wonder because God tested him a lot. What is God doing here? Training Abraham to understand that there is no foundation in this world that we can build our life on - find our joy and hope. </a:t>
            </a:r>
          </a:p>
        </p:txBody>
      </p:sp>
      <p:sp>
        <p:nvSpPr>
          <p:cNvPr id="4" name="Slide Number Placeholder 3"/>
          <p:cNvSpPr>
            <a:spLocks noGrp="1"/>
          </p:cNvSpPr>
          <p:nvPr>
            <p:ph type="sldNum" sz="quarter" idx="5"/>
          </p:nvPr>
        </p:nvSpPr>
        <p:spPr/>
        <p:txBody>
          <a:bodyPr/>
          <a:lstStyle/>
          <a:p>
            <a:fld id="{E4FCD73A-90B8-3748-A410-0D762A8A279E}" type="slidenum">
              <a:rPr lang="en-US" smtClean="0"/>
              <a:t>7</a:t>
            </a:fld>
            <a:endParaRPr lang="en-US"/>
          </a:p>
        </p:txBody>
      </p:sp>
    </p:spTree>
    <p:extLst>
      <p:ext uri="{BB962C8B-B14F-4D97-AF65-F5344CB8AC3E}">
        <p14:creationId xmlns:p14="http://schemas.microsoft.com/office/powerpoint/2010/main" val="166040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secular scientists agree – the world is winding down, everything is gradually falling apart – its all unravelling and all that we know will be destroyed. Doomsday clock was started and </a:t>
            </a:r>
            <a:r>
              <a:rPr lang="en-AU" b="0" i="0" u="none" strike="noStrike" dirty="0">
                <a:solidFill>
                  <a:srgbClr val="202122"/>
                </a:solidFill>
                <a:effectLst/>
                <a:latin typeface="Arial" panose="020B0604020202020204" pitchFamily="34" charset="0"/>
              </a:rPr>
              <a:t>maintained since 1947. The clock is a metaphor for threats to humanity from unchecked scientific and technological advances. It started at seven minutes to midnight and has since been set backward eight times and forward 17 times for a total of 25. It was most recently set on January 24, 2023 to 90 seconds to midnight – the closest its ever been. </a:t>
            </a:r>
            <a:r>
              <a:rPr lang="en-US" dirty="0"/>
              <a:t>God pleasing faith is difficult but don’t despair because there is an answer for you.</a:t>
            </a:r>
          </a:p>
        </p:txBody>
      </p:sp>
      <p:sp>
        <p:nvSpPr>
          <p:cNvPr id="4" name="Slide Number Placeholder 3"/>
          <p:cNvSpPr>
            <a:spLocks noGrp="1"/>
          </p:cNvSpPr>
          <p:nvPr>
            <p:ph type="sldNum" sz="quarter" idx="5"/>
          </p:nvPr>
        </p:nvSpPr>
        <p:spPr/>
        <p:txBody>
          <a:bodyPr/>
          <a:lstStyle/>
          <a:p>
            <a:fld id="{E4FCD73A-90B8-3748-A410-0D762A8A279E}" type="slidenum">
              <a:rPr lang="en-US" smtClean="0"/>
              <a:t>8</a:t>
            </a:fld>
            <a:endParaRPr lang="en-US"/>
          </a:p>
        </p:txBody>
      </p:sp>
    </p:spTree>
    <p:extLst>
      <p:ext uri="{BB962C8B-B14F-4D97-AF65-F5344CB8AC3E}">
        <p14:creationId xmlns:p14="http://schemas.microsoft.com/office/powerpoint/2010/main" val="364726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754749"/>
            <a:ext cx="5486400" cy="3875243"/>
          </a:xfrm>
        </p:spPr>
        <p:txBody>
          <a:bodyPr/>
          <a:lstStyle/>
          <a:p>
            <a:r>
              <a:rPr lang="en-US" dirty="0"/>
              <a:t>At one point on his faith journey Abraham was filled with doubt and asked the question we understandably ask ourselves often. How can I be sure? I know that my faith will fail often and how do I know you won’t abandon me – call it off because of my failure, because I don’t live as I should, I break my word and commitment to you. What if my faith in you fails? In response God told Abraham to get some animals and cut them in half so that he could make a covenant (unbreakable agreement) with Abraham. I know that sounds very gruesome and weird to us today, but in those days and in that culture that’s how agreements and contracts were sealed. The two parties would slaughter some animals, cut them in half and then both would walk between the carcasses and state the terms of the agreement – what their responsibilities were. The symbolism if this act was that both parties were essentially saying, “This day I make this promise and if I don’t keep my promise then may I be treated the same as these animals.” But an amazing thing happens is that God puts Abraham into a deep sleep and in the form of a smoking pot and flame, God is the only one who walks between the carcasses. What does that mean? God is taking all the risk, willing to cover all the penalty (even ours). This is perfect grace. Abraham knew how wondrous this promises was and its why Jesus said Abraham rejoiced when Jesus came because he knew Jesus was the ultimate fulfillment of God’s promise to take his penalty and everyone else’s penalty – the ultimate expression of grace. God’s grace covers us when our faith fails. </a:t>
            </a:r>
          </a:p>
        </p:txBody>
      </p:sp>
      <p:sp>
        <p:nvSpPr>
          <p:cNvPr id="4" name="Slide Number Placeholder 3"/>
          <p:cNvSpPr>
            <a:spLocks noGrp="1"/>
          </p:cNvSpPr>
          <p:nvPr>
            <p:ph type="sldNum" sz="quarter" idx="5"/>
          </p:nvPr>
        </p:nvSpPr>
        <p:spPr/>
        <p:txBody>
          <a:bodyPr/>
          <a:lstStyle/>
          <a:p>
            <a:fld id="{E4FCD73A-90B8-3748-A410-0D762A8A279E}" type="slidenum">
              <a:rPr lang="en-US" smtClean="0"/>
              <a:t>9</a:t>
            </a:fld>
            <a:endParaRPr lang="en-US"/>
          </a:p>
        </p:txBody>
      </p:sp>
    </p:spTree>
    <p:extLst>
      <p:ext uri="{BB962C8B-B14F-4D97-AF65-F5344CB8AC3E}">
        <p14:creationId xmlns:p14="http://schemas.microsoft.com/office/powerpoint/2010/main" val="3328707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EB5C-3475-220D-4FDC-155FB4A32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E65027-F458-C1ED-6A56-3B841243E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BFE686-55B4-2095-68B0-77DA9A1F8A5B}"/>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5" name="Footer Placeholder 4">
            <a:extLst>
              <a:ext uri="{FF2B5EF4-FFF2-40B4-BE49-F238E27FC236}">
                <a16:creationId xmlns:a16="http://schemas.microsoft.com/office/drawing/2014/main" id="{D48B0B2B-5433-1CC7-7C71-13EBAB775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029CB-A012-40A5-0545-19CF2AA47C47}"/>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64753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6A7F4-6983-9C54-A381-EBA8C94C9C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EA3260-FA22-CFC2-D118-2C3B1AE149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4E4A0-9C2E-E22A-CF75-39EAA0A233A0}"/>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5" name="Footer Placeholder 4">
            <a:extLst>
              <a:ext uri="{FF2B5EF4-FFF2-40B4-BE49-F238E27FC236}">
                <a16:creationId xmlns:a16="http://schemas.microsoft.com/office/drawing/2014/main" id="{271CA1AE-260B-9F12-50AC-0C729CA5F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94AD5-B6E2-5C02-F102-41ABBA71313E}"/>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168567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22E669-85DF-F137-05FD-EBE171281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37B4D-BE56-0F5F-57B0-4930542120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531DF-DF89-33CE-5F21-A3818432EEA2}"/>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5" name="Footer Placeholder 4">
            <a:extLst>
              <a:ext uri="{FF2B5EF4-FFF2-40B4-BE49-F238E27FC236}">
                <a16:creationId xmlns:a16="http://schemas.microsoft.com/office/drawing/2014/main" id="{A4F75E2C-1194-4BD8-C725-8F8ADF30E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782B4-D4E5-89EF-BD0D-7CAA96C22656}"/>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84475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123B-19C4-B157-3DC3-8DAF018DD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088929-C200-5054-4293-11C5469E06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18D49-D303-46D0-88C2-EA1BFAEE729F}"/>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5" name="Footer Placeholder 4">
            <a:extLst>
              <a:ext uri="{FF2B5EF4-FFF2-40B4-BE49-F238E27FC236}">
                <a16:creationId xmlns:a16="http://schemas.microsoft.com/office/drawing/2014/main" id="{DFC1B59F-D3A6-E7E3-3E17-6CB10B9FE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727F8-3569-85A2-286E-B038E5B647A8}"/>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42377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C670-E28F-26FF-B3CE-161EED2548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7C7E8-3A63-E032-469F-77892D0E15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3300A0-4F55-F0B2-6BB0-9EF341451E08}"/>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5" name="Footer Placeholder 4">
            <a:extLst>
              <a:ext uri="{FF2B5EF4-FFF2-40B4-BE49-F238E27FC236}">
                <a16:creationId xmlns:a16="http://schemas.microsoft.com/office/drawing/2014/main" id="{4872703E-4A62-67DB-B93F-BC119BEEB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595E0-15B2-28CC-5815-323DA8C86475}"/>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230764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32560-E188-DED5-4051-6716BE028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E101B-35EB-C4B1-9C17-59C458AF13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E5C54-033A-7209-8EE4-814CEB3A9C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1D414D-7A3C-8AF3-98E5-201DCAE4B8B5}"/>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6" name="Footer Placeholder 5">
            <a:extLst>
              <a:ext uri="{FF2B5EF4-FFF2-40B4-BE49-F238E27FC236}">
                <a16:creationId xmlns:a16="http://schemas.microsoft.com/office/drawing/2014/main" id="{8F309E0A-43FC-AABA-5E3D-8AE000B78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5980C-768B-0B03-40E5-0C148BF93C7D}"/>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327975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92EE-EAD5-F090-FE8F-BDB83B83A9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B27E53-153A-C115-C420-63ED0C96A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EA3A5A-7B8B-E40D-71D2-31F4FEA24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10380E-6494-8BCB-E16F-BF4B6C038C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369CBF-D8DB-1A1E-8A94-A9D9FAD24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6CEAB7-A9EC-7595-E359-599942C53608}"/>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8" name="Footer Placeholder 7">
            <a:extLst>
              <a:ext uri="{FF2B5EF4-FFF2-40B4-BE49-F238E27FC236}">
                <a16:creationId xmlns:a16="http://schemas.microsoft.com/office/drawing/2014/main" id="{3D9073DB-4670-F554-36D9-A0BD302E20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F15512-AA0F-7027-C5AE-6EB1BE456254}"/>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137626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50B2-03F0-4639-376A-9A9CE1BAB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A77AC5-62C7-B3C2-ABBC-36529F48085B}"/>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4" name="Footer Placeholder 3">
            <a:extLst>
              <a:ext uri="{FF2B5EF4-FFF2-40B4-BE49-F238E27FC236}">
                <a16:creationId xmlns:a16="http://schemas.microsoft.com/office/drawing/2014/main" id="{6C78CFC6-DC2C-DA7E-84AA-D50AF9CD3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680C99-DBEA-1C25-BD42-10F2152A0C73}"/>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63834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8F51A-F7A0-6B10-C89A-6715236DE919}"/>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3" name="Footer Placeholder 2">
            <a:extLst>
              <a:ext uri="{FF2B5EF4-FFF2-40B4-BE49-F238E27FC236}">
                <a16:creationId xmlns:a16="http://schemas.microsoft.com/office/drawing/2014/main" id="{9CF7AE15-E0B6-85E5-5820-6D4F0E5FC7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4D68C1-4BA0-2C6E-73D1-01FB4292812F}"/>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86288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9C95-9F2B-598E-9610-84DAB79C0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3C9A0-7E03-355B-6014-308F00806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09BF88-5F97-5891-901D-92634A269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856DC-4A18-A2F3-5128-8C78394F4886}"/>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6" name="Footer Placeholder 5">
            <a:extLst>
              <a:ext uri="{FF2B5EF4-FFF2-40B4-BE49-F238E27FC236}">
                <a16:creationId xmlns:a16="http://schemas.microsoft.com/office/drawing/2014/main" id="{391F40EB-ED92-65E9-D89B-FA47854FE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B8161-E2FF-C088-1DFE-DF9A9C8BC532}"/>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288901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8F66-6364-67F4-E1EB-CE1B46FAE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15BC51-7BAD-85B6-D424-BD4537641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643415-FB83-A522-A415-A045567FD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D047EC-CE1B-E46F-6C7A-B0E9B7B94794}"/>
              </a:ext>
            </a:extLst>
          </p:cNvPr>
          <p:cNvSpPr>
            <a:spLocks noGrp="1"/>
          </p:cNvSpPr>
          <p:nvPr>
            <p:ph type="dt" sz="half" idx="10"/>
          </p:nvPr>
        </p:nvSpPr>
        <p:spPr/>
        <p:txBody>
          <a:bodyPr/>
          <a:lstStyle/>
          <a:p>
            <a:fld id="{A25BC2BA-900F-C44A-947B-FDB9BC5B68ED}" type="datetimeFigureOut">
              <a:rPr lang="en-US" smtClean="0"/>
              <a:t>2/1/2023</a:t>
            </a:fld>
            <a:endParaRPr lang="en-US"/>
          </a:p>
        </p:txBody>
      </p:sp>
      <p:sp>
        <p:nvSpPr>
          <p:cNvPr id="6" name="Footer Placeholder 5">
            <a:extLst>
              <a:ext uri="{FF2B5EF4-FFF2-40B4-BE49-F238E27FC236}">
                <a16:creationId xmlns:a16="http://schemas.microsoft.com/office/drawing/2014/main" id="{0CBF369F-6762-FD18-2684-3531C4EF1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E39F8-0F3A-13D6-D0CE-4A4D61E2EF7A}"/>
              </a:ext>
            </a:extLst>
          </p:cNvPr>
          <p:cNvSpPr>
            <a:spLocks noGrp="1"/>
          </p:cNvSpPr>
          <p:nvPr>
            <p:ph type="sldNum" sz="quarter" idx="12"/>
          </p:nvPr>
        </p:nvSpPr>
        <p:spPr/>
        <p:txBody>
          <a:bodyPr/>
          <a:lstStyle/>
          <a:p>
            <a:fld id="{0EF623C9-14F6-AE45-9B06-447102CC84D5}" type="slidenum">
              <a:rPr lang="en-US" smtClean="0"/>
              <a:t>‹#›</a:t>
            </a:fld>
            <a:endParaRPr lang="en-US"/>
          </a:p>
        </p:txBody>
      </p:sp>
    </p:spTree>
    <p:extLst>
      <p:ext uri="{BB962C8B-B14F-4D97-AF65-F5344CB8AC3E}">
        <p14:creationId xmlns:p14="http://schemas.microsoft.com/office/powerpoint/2010/main" val="245286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59519D-3947-CA1A-86CC-2DBE32F608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757A2B-656A-F07F-B0CA-CE9373FB9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9409F-ED7F-5867-F5E6-1AB7C17329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BC2BA-900F-C44A-947B-FDB9BC5B68ED}" type="datetimeFigureOut">
              <a:rPr lang="en-US" smtClean="0"/>
              <a:t>2/1/2023</a:t>
            </a:fld>
            <a:endParaRPr lang="en-US"/>
          </a:p>
        </p:txBody>
      </p:sp>
      <p:sp>
        <p:nvSpPr>
          <p:cNvPr id="5" name="Footer Placeholder 4">
            <a:extLst>
              <a:ext uri="{FF2B5EF4-FFF2-40B4-BE49-F238E27FC236}">
                <a16:creationId xmlns:a16="http://schemas.microsoft.com/office/drawing/2014/main" id="{9900D93C-461F-207A-E367-D28F1B64E1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8EAA1A-E73F-D22B-FC49-81014B0C9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623C9-14F6-AE45-9B06-447102CC84D5}" type="slidenum">
              <a:rPr lang="en-US" smtClean="0"/>
              <a:t>‹#›</a:t>
            </a:fld>
            <a:endParaRPr lang="en-US"/>
          </a:p>
        </p:txBody>
      </p:sp>
    </p:spTree>
    <p:extLst>
      <p:ext uri="{BB962C8B-B14F-4D97-AF65-F5344CB8AC3E}">
        <p14:creationId xmlns:p14="http://schemas.microsoft.com/office/powerpoint/2010/main" val="4154108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Miraculous Moment In Africa | Impala Escape From Leopard Hunting - YouTube">
            <a:extLst>
              <a:ext uri="{FF2B5EF4-FFF2-40B4-BE49-F238E27FC236}">
                <a16:creationId xmlns:a16="http://schemas.microsoft.com/office/drawing/2014/main" id="{2147E7AB-7D84-F0FD-4C2E-F70E421AC1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F7EB6D-FB66-9740-8664-E15F97625E0B}"/>
              </a:ext>
            </a:extLst>
          </p:cNvPr>
          <p:cNvSpPr txBox="1"/>
          <p:nvPr/>
        </p:nvSpPr>
        <p:spPr>
          <a:xfrm>
            <a:off x="130346" y="132350"/>
            <a:ext cx="4026018"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The African Impala can leap 3m high x 30m long &amp; run 90 kmph when in danger.</a:t>
            </a:r>
          </a:p>
        </p:txBody>
      </p:sp>
      <p:sp>
        <p:nvSpPr>
          <p:cNvPr id="5" name="TextBox 4">
            <a:extLst>
              <a:ext uri="{FF2B5EF4-FFF2-40B4-BE49-F238E27FC236}">
                <a16:creationId xmlns:a16="http://schemas.microsoft.com/office/drawing/2014/main" id="{B500D688-E384-04F8-38E2-F8FF804DC0F0}"/>
              </a:ext>
            </a:extLst>
          </p:cNvPr>
          <p:cNvSpPr txBox="1"/>
          <p:nvPr/>
        </p:nvSpPr>
        <p:spPr>
          <a:xfrm>
            <a:off x="4705843" y="153864"/>
            <a:ext cx="3805550" cy="138499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Yet it can be held captive in a zoo with a 1m high wall???</a:t>
            </a:r>
          </a:p>
        </p:txBody>
      </p:sp>
      <p:sp>
        <p:nvSpPr>
          <p:cNvPr id="6" name="TextBox 5">
            <a:extLst>
              <a:ext uri="{FF2B5EF4-FFF2-40B4-BE49-F238E27FC236}">
                <a16:creationId xmlns:a16="http://schemas.microsoft.com/office/drawing/2014/main" id="{F69D0733-CE4C-AD6F-3666-5482EF361691}"/>
              </a:ext>
            </a:extLst>
          </p:cNvPr>
          <p:cNvSpPr txBox="1"/>
          <p:nvPr/>
        </p:nvSpPr>
        <p:spPr>
          <a:xfrm>
            <a:off x="9060872" y="132350"/>
            <a:ext cx="3000783"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If they can’t see what’s on the other side, they won’t jump.</a:t>
            </a:r>
          </a:p>
        </p:txBody>
      </p:sp>
      <p:sp>
        <p:nvSpPr>
          <p:cNvPr id="7" name="TextBox 6">
            <a:extLst>
              <a:ext uri="{FF2B5EF4-FFF2-40B4-BE49-F238E27FC236}">
                <a16:creationId xmlns:a16="http://schemas.microsoft.com/office/drawing/2014/main" id="{CAF5289D-F691-E452-7D7D-7DA5D98745FB}"/>
              </a:ext>
            </a:extLst>
          </p:cNvPr>
          <p:cNvSpPr txBox="1"/>
          <p:nvPr/>
        </p:nvSpPr>
        <p:spPr>
          <a:xfrm>
            <a:off x="191503" y="5697953"/>
            <a:ext cx="1180899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Life transforming, God pleasing faith helps us to get through the trials of this life &amp; to do great things for God.  </a:t>
            </a:r>
          </a:p>
        </p:txBody>
      </p:sp>
    </p:spTree>
    <p:extLst>
      <p:ext uri="{BB962C8B-B14F-4D97-AF65-F5344CB8AC3E}">
        <p14:creationId xmlns:p14="http://schemas.microsoft.com/office/powerpoint/2010/main" val="14565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dark&#10;&#10;Description automatically generated">
            <a:extLst>
              <a:ext uri="{FF2B5EF4-FFF2-40B4-BE49-F238E27FC236}">
                <a16:creationId xmlns:a16="http://schemas.microsoft.com/office/drawing/2014/main" id="{E8C77042-15E4-3F68-6E4E-0F6D2C24B142}"/>
              </a:ext>
            </a:extLst>
          </p:cNvPr>
          <p:cNvPicPr>
            <a:picLocks noChangeAspect="1"/>
          </p:cNvPicPr>
          <p:nvPr/>
        </p:nvPicPr>
        <p:blipFill rotWithShape="1">
          <a:blip r:embed="rId3"/>
          <a:srcRect t="16395" b="6146"/>
          <a:stretch/>
        </p:blipFill>
        <p:spPr>
          <a:xfrm>
            <a:off x="-1" y="-311"/>
            <a:ext cx="12192001" cy="6876069"/>
          </a:xfrm>
          <a:prstGeom prst="rect">
            <a:avLst/>
          </a:prstGeom>
        </p:spPr>
      </p:pic>
      <p:sp>
        <p:nvSpPr>
          <p:cNvPr id="4" name="TextBox 3">
            <a:extLst>
              <a:ext uri="{FF2B5EF4-FFF2-40B4-BE49-F238E27FC236}">
                <a16:creationId xmlns:a16="http://schemas.microsoft.com/office/drawing/2014/main" id="{C458709B-3ED9-31EF-3570-E69F3CEA3DF0}"/>
              </a:ext>
            </a:extLst>
          </p:cNvPr>
          <p:cNvSpPr txBox="1"/>
          <p:nvPr/>
        </p:nvSpPr>
        <p:spPr>
          <a:xfrm>
            <a:off x="42530" y="76877"/>
            <a:ext cx="1204454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had the ultimate security &amp; status in heaven. But in faithfulness to God, he was willing to get out of there &amp; give up everything – to suffer &amp; sacrifice himself for us. </a:t>
            </a:r>
          </a:p>
        </p:txBody>
      </p:sp>
      <p:sp>
        <p:nvSpPr>
          <p:cNvPr id="5" name="TextBox 4">
            <a:extLst>
              <a:ext uri="{FF2B5EF4-FFF2-40B4-BE49-F238E27FC236}">
                <a16:creationId xmlns:a16="http://schemas.microsoft.com/office/drawing/2014/main" id="{97AD6F22-B8D0-CAB7-CA7C-F05EDCB65C1E}"/>
              </a:ext>
            </a:extLst>
          </p:cNvPr>
          <p:cNvSpPr txBox="1"/>
          <p:nvPr/>
        </p:nvSpPr>
        <p:spPr>
          <a:xfrm>
            <a:off x="139909" y="2015869"/>
            <a:ext cx="1194716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asks us to do the same – to go out &amp; be faithful even if it means losing the ‘foundations’ of this temporary world.</a:t>
            </a:r>
          </a:p>
        </p:txBody>
      </p:sp>
      <p:sp>
        <p:nvSpPr>
          <p:cNvPr id="6" name="TextBox 5">
            <a:extLst>
              <a:ext uri="{FF2B5EF4-FFF2-40B4-BE49-F238E27FC236}">
                <a16:creationId xmlns:a16="http://schemas.microsoft.com/office/drawing/2014/main" id="{465157FF-BB2F-62B0-C020-F9B7EE46F527}"/>
              </a:ext>
            </a:extLst>
          </p:cNvPr>
          <p:cNvSpPr txBox="1"/>
          <p:nvPr/>
        </p:nvSpPr>
        <p:spPr>
          <a:xfrm>
            <a:off x="216107" y="4842131"/>
            <a:ext cx="11759785" cy="1938992"/>
          </a:xfrm>
          <a:prstGeom prst="rect">
            <a:avLst/>
          </a:prstGeom>
          <a:noFill/>
        </p:spPr>
        <p:txBody>
          <a:bodyPr wrap="square" rtlCol="0">
            <a:spAutoFit/>
          </a:bodyPr>
          <a:lstStyle/>
          <a:p>
            <a:pPr algn="ctr"/>
            <a:r>
              <a:rPr lang="en-AU" sz="3000" b="1" i="0" u="none" strike="noStrike" dirty="0">
                <a:solidFill>
                  <a:srgbClr val="000000"/>
                </a:solidFill>
                <a:effectLst/>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“God saved you by his GRACE when you believed. And you can’t take credit for this; it is a gift from God. Salvation is not a reward for the good things (faithfulness) we have done, so none of us can boast about it.” </a:t>
            </a:r>
            <a:r>
              <a:rPr lang="en-AU" sz="3000" b="1" i="0" u="none" strike="noStrike" dirty="0">
                <a:solidFill>
                  <a:schemeClr val="bg1"/>
                </a:solidFill>
                <a:effectLst/>
                <a:latin typeface="Arial" panose="020B0604020202020204" pitchFamily="34" charset="0"/>
                <a:cs typeface="Arial" panose="020B0604020202020204" pitchFamily="34" charset="0"/>
              </a:rPr>
              <a:t>(Eph 2:8-9)</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2FF8F6D-22BD-4C8C-0DA9-BA4537F2E21C}"/>
              </a:ext>
            </a:extLst>
          </p:cNvPr>
          <p:cNvSpPr txBox="1"/>
          <p:nvPr/>
        </p:nvSpPr>
        <p:spPr>
          <a:xfrm>
            <a:off x="42531" y="3493196"/>
            <a:ext cx="12093198" cy="1015663"/>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F</a:t>
            </a:r>
            <a:r>
              <a:rPr lang="en-AU" sz="3000" b="1" i="0" u="none" strike="noStrike" dirty="0">
                <a:solidFill>
                  <a:schemeClr val="bg1"/>
                </a:solidFill>
                <a:effectLst/>
                <a:latin typeface="Arial" panose="020B0604020202020204" pitchFamily="34" charset="0"/>
                <a:cs typeface="Arial" panose="020B0604020202020204" pitchFamily="34" charset="0"/>
              </a:rPr>
              <a:t>ailing in your faithfulness doesn’t = losing your salvation or the promises of God. God’s grace =</a:t>
            </a:r>
            <a:r>
              <a:rPr lang="en-AU" sz="3000" b="1" dirty="0">
                <a:solidFill>
                  <a:schemeClr val="bg1"/>
                </a:solidFill>
                <a:latin typeface="Arial" panose="020B0604020202020204" pitchFamily="34" charset="0"/>
                <a:cs typeface="Arial" panose="020B0604020202020204" pitchFamily="34" charset="0"/>
              </a:rPr>
              <a:t> unwavering confidence for us.</a:t>
            </a:r>
            <a:r>
              <a:rPr lang="en-AU" sz="3000" b="1" dirty="0">
                <a:solidFill>
                  <a:srgbClr val="000000"/>
                </a:solidFill>
                <a:latin typeface="Arial" panose="020B0604020202020204" pitchFamily="34" charset="0"/>
                <a:cs typeface="Arial" panose="020B0604020202020204" pitchFamily="34" charset="0"/>
              </a:rPr>
              <a:t>.</a:t>
            </a:r>
            <a:endParaRPr lang="en-US" sz="3000" dirty="0"/>
          </a:p>
        </p:txBody>
      </p:sp>
    </p:spTree>
    <p:extLst>
      <p:ext uri="{BB962C8B-B14F-4D97-AF65-F5344CB8AC3E}">
        <p14:creationId xmlns:p14="http://schemas.microsoft.com/office/powerpoint/2010/main" val="149472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isky Business: The Art of Risk Profiling">
            <a:extLst>
              <a:ext uri="{FF2B5EF4-FFF2-40B4-BE49-F238E27FC236}">
                <a16:creationId xmlns:a16="http://schemas.microsoft.com/office/drawing/2014/main" id="{9A4CF302-258A-1CAC-9D55-67186CAFD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51" t="4426" b="2844"/>
          <a:stretch/>
        </p:blipFill>
        <p:spPr bwMode="auto">
          <a:xfrm>
            <a:off x="0" y="9566"/>
            <a:ext cx="12191999" cy="6849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B36636-A82E-6D8D-292C-600FE19F66BC}"/>
              </a:ext>
            </a:extLst>
          </p:cNvPr>
          <p:cNvSpPr txBox="1"/>
          <p:nvPr/>
        </p:nvSpPr>
        <p:spPr>
          <a:xfrm>
            <a:off x="1217735" y="72708"/>
            <a:ext cx="10920046" cy="1431161"/>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God pleasing faith starts rationally, then becomes persuasive, then slowly turns you into something great by changing your foundations &amp; is inspired by the grace of God.</a:t>
            </a:r>
          </a:p>
        </p:txBody>
      </p:sp>
      <p:sp>
        <p:nvSpPr>
          <p:cNvPr id="5" name="TextBox 4">
            <a:extLst>
              <a:ext uri="{FF2B5EF4-FFF2-40B4-BE49-F238E27FC236}">
                <a16:creationId xmlns:a16="http://schemas.microsoft.com/office/drawing/2014/main" id="{A6C37203-5D83-F1B8-2D6B-F8601B33FE88}"/>
              </a:ext>
            </a:extLst>
          </p:cNvPr>
          <p:cNvSpPr txBox="1"/>
          <p:nvPr/>
        </p:nvSpPr>
        <p:spPr>
          <a:xfrm>
            <a:off x="1929622" y="2034912"/>
            <a:ext cx="9841831" cy="1431161"/>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God pleasing faith is not easy. It is a call away from the security, approval, comfort &amp; peace of this world. It is often a call into uncharted territory.</a:t>
            </a:r>
          </a:p>
        </p:txBody>
      </p:sp>
      <p:sp>
        <p:nvSpPr>
          <p:cNvPr id="6" name="TextBox 5">
            <a:extLst>
              <a:ext uri="{FF2B5EF4-FFF2-40B4-BE49-F238E27FC236}">
                <a16:creationId xmlns:a16="http://schemas.microsoft.com/office/drawing/2014/main" id="{603D46C9-5DC9-66E6-BCF9-A75798A65E6A}"/>
              </a:ext>
            </a:extLst>
          </p:cNvPr>
          <p:cNvSpPr txBox="1"/>
          <p:nvPr/>
        </p:nvSpPr>
        <p:spPr>
          <a:xfrm>
            <a:off x="1377387" y="3984090"/>
            <a:ext cx="10653735" cy="1477328"/>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You don’t know where you are going but you know who you are going with = Jesus the creator &amp; ruler of the universe &amp; the one who gave everything for you.</a:t>
            </a:r>
          </a:p>
        </p:txBody>
      </p:sp>
      <p:sp>
        <p:nvSpPr>
          <p:cNvPr id="7" name="TextBox 6">
            <a:extLst>
              <a:ext uri="{FF2B5EF4-FFF2-40B4-BE49-F238E27FC236}">
                <a16:creationId xmlns:a16="http://schemas.microsoft.com/office/drawing/2014/main" id="{FA51F4C5-CD4E-C377-01CE-208E818FCA08}"/>
              </a:ext>
            </a:extLst>
          </p:cNvPr>
          <p:cNvSpPr txBox="1"/>
          <p:nvPr/>
        </p:nvSpPr>
        <p:spPr>
          <a:xfrm>
            <a:off x="497711" y="5800407"/>
            <a:ext cx="11533411" cy="984885"/>
          </a:xfrm>
          <a:prstGeom prst="rect">
            <a:avLst/>
          </a:prstGeom>
          <a:solidFill>
            <a:schemeClr val="bg1">
              <a:alpha val="58000"/>
            </a:schemeClr>
          </a:solidFill>
        </p:spPr>
        <p:txBody>
          <a:bodyPr wrap="square" rtlCol="0">
            <a:spAutoFit/>
          </a:bodyPr>
          <a:lstStyle/>
          <a:p>
            <a:pPr algn="ctr"/>
            <a:r>
              <a:rPr lang="en-US" sz="2900" b="1" i="1" dirty="0">
                <a:latin typeface="Arial" panose="020B0604020202020204" pitchFamily="34" charset="0"/>
                <a:cs typeface="Arial" panose="020B0604020202020204" pitchFamily="34" charset="0"/>
              </a:rPr>
              <a:t>“I’ve been given all authority in heaven &amp; on earth… be sure that I am with you always, even to the end of the age.”</a:t>
            </a:r>
            <a:r>
              <a:rPr lang="en-US" sz="2900" b="1" dirty="0">
                <a:latin typeface="Arial" panose="020B0604020202020204" pitchFamily="34" charset="0"/>
                <a:cs typeface="Arial" panose="020B0604020202020204" pitchFamily="34" charset="0"/>
              </a:rPr>
              <a:t> (Matt 26:18-20) </a:t>
            </a:r>
          </a:p>
        </p:txBody>
      </p:sp>
    </p:spTree>
    <p:extLst>
      <p:ext uri="{BB962C8B-B14F-4D97-AF65-F5344CB8AC3E}">
        <p14:creationId xmlns:p14="http://schemas.microsoft.com/office/powerpoint/2010/main" val="41742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ith Cross Christian HD Christian Wallpapers | HD Wallpapers | ID #95642">
            <a:extLst>
              <a:ext uri="{FF2B5EF4-FFF2-40B4-BE49-F238E27FC236}">
                <a16:creationId xmlns:a16="http://schemas.microsoft.com/office/drawing/2014/main" id="{1328BB4B-0D34-2341-42F7-A8C48370E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49"/>
            <a:ext cx="12179468" cy="6850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568AA7-6BDF-71BF-BDB5-CFC8E54B52E2}"/>
              </a:ext>
            </a:extLst>
          </p:cNvPr>
          <p:cNvSpPr txBox="1"/>
          <p:nvPr/>
        </p:nvSpPr>
        <p:spPr>
          <a:xfrm>
            <a:off x="242889" y="127835"/>
            <a:ext cx="6958012"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GOD CAN’T BE PLEASED WITHOUT</a:t>
            </a:r>
          </a:p>
        </p:txBody>
      </p:sp>
      <p:sp>
        <p:nvSpPr>
          <p:cNvPr id="5" name="TextBox 4">
            <a:extLst>
              <a:ext uri="{FF2B5EF4-FFF2-40B4-BE49-F238E27FC236}">
                <a16:creationId xmlns:a16="http://schemas.microsoft.com/office/drawing/2014/main" id="{B1DAA132-9796-E2FC-8216-E931A9FAA39B}"/>
              </a:ext>
            </a:extLst>
          </p:cNvPr>
          <p:cNvSpPr txBox="1"/>
          <p:nvPr/>
        </p:nvSpPr>
        <p:spPr>
          <a:xfrm>
            <a:off x="8414802" y="127835"/>
            <a:ext cx="3534310" cy="1323439"/>
          </a:xfrm>
          <a:prstGeom prst="rect">
            <a:avLst/>
          </a:prstGeom>
          <a:noFill/>
        </p:spPr>
        <p:txBody>
          <a:bodyPr wrap="square" rtlCol="0">
            <a:spAutoFit/>
          </a:bodyPr>
          <a:lstStyle/>
          <a:p>
            <a:pPr algn="ctr"/>
            <a:r>
              <a:rPr lang="en-US" sz="2600" b="1" i="1" dirty="0">
                <a:solidFill>
                  <a:schemeClr val="accent4">
                    <a:lumMod val="60000"/>
                    <a:lumOff val="40000"/>
                  </a:schemeClr>
                </a:solidFill>
                <a:latin typeface="Arial" panose="020B0604020202020204" pitchFamily="34" charset="0"/>
                <a:cs typeface="Arial" panose="020B0604020202020204" pitchFamily="34" charset="0"/>
              </a:rPr>
              <a:t>“It is impossible to  please God without faith....”</a:t>
            </a:r>
            <a:r>
              <a:rPr lang="en-US" sz="2800" b="1" dirty="0">
                <a:solidFill>
                  <a:schemeClr val="accent4">
                    <a:lumMod val="60000"/>
                    <a:lumOff val="40000"/>
                  </a:schemeClr>
                </a:solidFill>
                <a:latin typeface="Arial" panose="020B0604020202020204" pitchFamily="34" charset="0"/>
                <a:cs typeface="Arial" panose="020B0604020202020204" pitchFamily="34" charset="0"/>
              </a:rPr>
              <a:t> </a:t>
            </a:r>
            <a:r>
              <a:rPr lang="en-US" sz="2600" b="1" dirty="0">
                <a:solidFill>
                  <a:schemeClr val="accent4">
                    <a:lumMod val="60000"/>
                    <a:lumOff val="40000"/>
                  </a:schemeClr>
                </a:solidFill>
                <a:latin typeface="Arial" panose="020B0604020202020204" pitchFamily="34" charset="0"/>
                <a:cs typeface="Arial" panose="020B0604020202020204" pitchFamily="34" charset="0"/>
              </a:rPr>
              <a:t>(Heb 11:6)</a:t>
            </a:r>
          </a:p>
        </p:txBody>
      </p:sp>
      <p:sp>
        <p:nvSpPr>
          <p:cNvPr id="6" name="TextBox 5">
            <a:extLst>
              <a:ext uri="{FF2B5EF4-FFF2-40B4-BE49-F238E27FC236}">
                <a16:creationId xmlns:a16="http://schemas.microsoft.com/office/drawing/2014/main" id="{72949653-80EA-408F-CDA4-0DA6A1CFB1AC}"/>
              </a:ext>
            </a:extLst>
          </p:cNvPr>
          <p:cNvSpPr txBox="1"/>
          <p:nvPr/>
        </p:nvSpPr>
        <p:spPr>
          <a:xfrm>
            <a:off x="242889" y="4969042"/>
            <a:ext cx="6552349"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 PLEASING (GENUINE) FAITH IS = Rational + Persuasive + Foundational + Grace Fueled </a:t>
            </a:r>
          </a:p>
        </p:txBody>
      </p:sp>
      <p:pic>
        <p:nvPicPr>
          <p:cNvPr id="3076" name="Picture 4" descr="What icon PNG and SVG Vector Free Download">
            <a:extLst>
              <a:ext uri="{FF2B5EF4-FFF2-40B4-BE49-F238E27FC236}">
                <a16:creationId xmlns:a16="http://schemas.microsoft.com/office/drawing/2014/main" id="{9D35E078-610B-635C-57FA-0C86A0D3353D}"/>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17495" y="4737253"/>
            <a:ext cx="2653399" cy="19802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CD3785-E71C-A1A6-A29E-C0124C163AD1}"/>
              </a:ext>
            </a:extLst>
          </p:cNvPr>
          <p:cNvSpPr txBox="1"/>
          <p:nvPr/>
        </p:nvSpPr>
        <p:spPr>
          <a:xfrm>
            <a:off x="9421354" y="5635707"/>
            <a:ext cx="575945" cy="523220"/>
          </a:xfrm>
          <a:prstGeom prst="rect">
            <a:avLst/>
          </a:prstGeom>
          <a:noFill/>
        </p:spPr>
        <p:txBody>
          <a:bodyPr wrap="square" rtlCol="0">
            <a:spAutoFit/>
          </a:bodyPr>
          <a:lstStyle/>
          <a:p>
            <a:pPr algn="ctr"/>
            <a:r>
              <a:rPr lang="en-US" sz="2800" b="1" dirty="0">
                <a:solidFill>
                  <a:schemeClr val="accent4">
                    <a:lumMod val="75000"/>
                  </a:schemeClr>
                </a:solidFill>
                <a:latin typeface="Arial" panose="020B0604020202020204" pitchFamily="34" charset="0"/>
                <a:cs typeface="Arial" panose="020B0604020202020204" pitchFamily="34" charset="0"/>
              </a:rPr>
              <a:t>IS</a:t>
            </a:r>
          </a:p>
        </p:txBody>
      </p:sp>
      <p:sp>
        <p:nvSpPr>
          <p:cNvPr id="9" name="TextBox 8">
            <a:extLst>
              <a:ext uri="{FF2B5EF4-FFF2-40B4-BE49-F238E27FC236}">
                <a16:creationId xmlns:a16="http://schemas.microsoft.com/office/drawing/2014/main" id="{2617DB16-1AC1-BBAA-1C35-8E362F936145}"/>
              </a:ext>
            </a:extLst>
          </p:cNvPr>
          <p:cNvSpPr txBox="1"/>
          <p:nvPr/>
        </p:nvSpPr>
        <p:spPr>
          <a:xfrm>
            <a:off x="10869434" y="5635707"/>
            <a:ext cx="813230" cy="523220"/>
          </a:xfrm>
          <a:prstGeom prst="rect">
            <a:avLst/>
          </a:prstGeom>
          <a:noFill/>
        </p:spPr>
        <p:txBody>
          <a:bodyPr wrap="square" rtlCol="0">
            <a:spAutoFit/>
          </a:bodyPr>
          <a:lstStyle/>
          <a:p>
            <a:pPr algn="ctr"/>
            <a:r>
              <a:rPr lang="en-US" sz="2800" b="1" dirty="0">
                <a:solidFill>
                  <a:schemeClr val="accent4">
                    <a:lumMod val="75000"/>
                  </a:schemeClr>
                </a:solidFill>
                <a:latin typeface="Arial" panose="020B0604020202020204" pitchFamily="34" charset="0"/>
                <a:cs typeface="Arial" panose="020B0604020202020204" pitchFamily="34" charset="0"/>
              </a:rPr>
              <a:t>IT</a:t>
            </a:r>
          </a:p>
        </p:txBody>
      </p:sp>
      <p:cxnSp>
        <p:nvCxnSpPr>
          <p:cNvPr id="11" name="Straight Connector 10">
            <a:extLst>
              <a:ext uri="{FF2B5EF4-FFF2-40B4-BE49-F238E27FC236}">
                <a16:creationId xmlns:a16="http://schemas.microsoft.com/office/drawing/2014/main" id="{0CD4E3BF-B438-2758-736F-C12CB63827C0}"/>
              </a:ext>
            </a:extLst>
          </p:cNvPr>
          <p:cNvCxnSpPr>
            <a:cxnSpLocks/>
          </p:cNvCxnSpPr>
          <p:nvPr/>
        </p:nvCxnSpPr>
        <p:spPr>
          <a:xfrm>
            <a:off x="9421354" y="4969042"/>
            <a:ext cx="2015272"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08352FC-F829-89ED-0B5B-188B0920C9C1}"/>
              </a:ext>
            </a:extLst>
          </p:cNvPr>
          <p:cNvSpPr txBox="1"/>
          <p:nvPr/>
        </p:nvSpPr>
        <p:spPr>
          <a:xfrm>
            <a:off x="6795238" y="1746945"/>
            <a:ext cx="2111022"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HEBREWS </a:t>
            </a:r>
          </a:p>
          <a:p>
            <a:pPr algn="ctr"/>
            <a:r>
              <a:rPr lang="en-US" b="1" dirty="0">
                <a:latin typeface="Arial" panose="020B0604020202020204" pitchFamily="34" charset="0"/>
                <a:cs typeface="Arial" panose="020B0604020202020204" pitchFamily="34" charset="0"/>
              </a:rPr>
              <a:t>10:32 – 11:16</a:t>
            </a:r>
          </a:p>
        </p:txBody>
      </p:sp>
    </p:spTree>
    <p:extLst>
      <p:ext uri="{BB962C8B-B14F-4D97-AF65-F5344CB8AC3E}">
        <p14:creationId xmlns:p14="http://schemas.microsoft.com/office/powerpoint/2010/main" val="86300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ainted, painting&#10;&#10;Description automatically generated">
            <a:extLst>
              <a:ext uri="{FF2B5EF4-FFF2-40B4-BE49-F238E27FC236}">
                <a16:creationId xmlns:a16="http://schemas.microsoft.com/office/drawing/2014/main" id="{599FDB49-15E5-46CB-33E5-1C1F1433B9C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07923FB-F887-A7C1-940F-EE82D601B5A7}"/>
              </a:ext>
            </a:extLst>
          </p:cNvPr>
          <p:cNvSpPr txBox="1"/>
          <p:nvPr/>
        </p:nvSpPr>
        <p:spPr>
          <a:xfrm>
            <a:off x="130629" y="182880"/>
            <a:ext cx="1184365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PLEASING FAITH IS RATIONAL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Faith shows the </a:t>
            </a:r>
            <a:r>
              <a:rPr lang="en-AU" sz="3000" b="1" i="1" u="sng" strike="noStrike" dirty="0">
                <a:solidFill>
                  <a:schemeClr val="bg1"/>
                </a:solidFill>
                <a:effectLst/>
                <a:latin typeface="Arial" panose="020B0604020202020204" pitchFamily="34" charset="0"/>
                <a:cs typeface="Arial" panose="020B0604020202020204" pitchFamily="34" charset="0"/>
              </a:rPr>
              <a:t>reality (being sure)</a:t>
            </a:r>
            <a:r>
              <a:rPr lang="en-AU" sz="3000" b="1" i="1" u="none" strike="noStrike" dirty="0">
                <a:solidFill>
                  <a:schemeClr val="bg1"/>
                </a:solidFill>
                <a:effectLst/>
                <a:latin typeface="Arial" panose="020B0604020202020204" pitchFamily="34" charset="0"/>
                <a:cs typeface="Arial" panose="020B0604020202020204" pitchFamily="34" charset="0"/>
              </a:rPr>
              <a:t> of what we hope for; it is the </a:t>
            </a:r>
            <a:r>
              <a:rPr lang="en-AU" sz="3000" b="1" i="1" u="sng" strike="noStrike" dirty="0">
                <a:solidFill>
                  <a:schemeClr val="bg1"/>
                </a:solidFill>
                <a:effectLst/>
                <a:latin typeface="Arial" panose="020B0604020202020204" pitchFamily="34" charset="0"/>
                <a:cs typeface="Arial" panose="020B0604020202020204" pitchFamily="34" charset="0"/>
              </a:rPr>
              <a:t>evidence (validated, proven certainty)</a:t>
            </a:r>
            <a:r>
              <a:rPr lang="en-AU" sz="3000" b="1" i="1" u="none" strike="noStrike" dirty="0">
                <a:solidFill>
                  <a:schemeClr val="bg1"/>
                </a:solidFill>
                <a:effectLst/>
                <a:latin typeface="Arial" panose="020B0604020202020204" pitchFamily="34" charset="0"/>
                <a:cs typeface="Arial" panose="020B0604020202020204" pitchFamily="34" charset="0"/>
              </a:rPr>
              <a:t> of things we cannot see.” </a:t>
            </a:r>
            <a:r>
              <a:rPr lang="en-AU" sz="3000" b="1" i="0" u="none" strike="noStrike" dirty="0">
                <a:solidFill>
                  <a:schemeClr val="bg1"/>
                </a:solidFill>
                <a:effectLst/>
                <a:latin typeface="Arial" panose="020B0604020202020204" pitchFamily="34" charset="0"/>
                <a:cs typeface="Arial" panose="020B0604020202020204" pitchFamily="34" charset="0"/>
              </a:rPr>
              <a:t>(Heb 11:1)</a:t>
            </a:r>
            <a:r>
              <a:rPr lang="en-US" sz="30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B7A3DC9F-8D49-EF4C-0326-B6A68849C370}"/>
              </a:ext>
            </a:extLst>
          </p:cNvPr>
          <p:cNvSpPr txBox="1"/>
          <p:nvPr/>
        </p:nvSpPr>
        <p:spPr>
          <a:xfrm>
            <a:off x="217714" y="3453900"/>
            <a:ext cx="11756571"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“By faith we </a:t>
            </a:r>
            <a:r>
              <a:rPr lang="en-AU" sz="3000" b="1" i="1" u="sng" strike="noStrike" dirty="0">
                <a:solidFill>
                  <a:schemeClr val="bg1"/>
                </a:solidFill>
                <a:effectLst/>
                <a:latin typeface="Arial" panose="020B0604020202020204" pitchFamily="34" charset="0"/>
                <a:cs typeface="Arial" panose="020B0604020202020204" pitchFamily="34" charset="0"/>
              </a:rPr>
              <a:t>understand</a:t>
            </a:r>
            <a:r>
              <a:rPr lang="en-AU" sz="3000" b="1" i="1" u="none" strike="noStrike" dirty="0">
                <a:solidFill>
                  <a:schemeClr val="bg1"/>
                </a:solidFill>
                <a:effectLst/>
                <a:latin typeface="Arial" panose="020B0604020202020204" pitchFamily="34" charset="0"/>
                <a:cs typeface="Arial" panose="020B0604020202020204" pitchFamily="34" charset="0"/>
              </a:rPr>
              <a:t> that the entire universe was formed at God’s command, that what we now see did not come from anything that can be seen.</a:t>
            </a:r>
            <a:r>
              <a:rPr lang="en-US" sz="3000" b="1" i="1" u="none" strike="noStrike" dirty="0">
                <a:solidFill>
                  <a:schemeClr val="bg1"/>
                </a:solidFill>
                <a:effectLst/>
                <a:latin typeface="Arial" panose="020B0604020202020204" pitchFamily="34" charset="0"/>
                <a:cs typeface="Arial" panose="020B0604020202020204" pitchFamily="34" charset="0"/>
              </a:rPr>
              <a:t>” </a:t>
            </a:r>
            <a:r>
              <a:rPr lang="en-US" sz="3000" b="1" u="none" strike="noStrike" dirty="0">
                <a:solidFill>
                  <a:schemeClr val="bg1"/>
                </a:solidFill>
                <a:effectLst/>
                <a:latin typeface="Arial" panose="020B0604020202020204" pitchFamily="34" charset="0"/>
                <a:cs typeface="Arial" panose="020B0604020202020204" pitchFamily="34" charset="0"/>
              </a:rPr>
              <a:t>(Heb 11:3)</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6F75115-DCE8-8013-B0B1-978DCCA3A4F4}"/>
              </a:ext>
            </a:extLst>
          </p:cNvPr>
          <p:cNvSpPr txBox="1"/>
          <p:nvPr/>
        </p:nvSpPr>
        <p:spPr>
          <a:xfrm>
            <a:off x="130630" y="2098514"/>
            <a:ext cx="1175657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Faith is not wishful thinking, a blind leap, trusting in something with no facts, superstition, the enemy of reason or science… </a:t>
            </a:r>
          </a:p>
        </p:txBody>
      </p:sp>
      <p:sp>
        <p:nvSpPr>
          <p:cNvPr id="8" name="TextBox 7">
            <a:extLst>
              <a:ext uri="{FF2B5EF4-FFF2-40B4-BE49-F238E27FC236}">
                <a16:creationId xmlns:a16="http://schemas.microsoft.com/office/drawing/2014/main" id="{A4E7EB17-DF27-C995-34F1-49BE54CFF10A}"/>
              </a:ext>
            </a:extLst>
          </p:cNvPr>
          <p:cNvSpPr txBox="1"/>
          <p:nvPr/>
        </p:nvSpPr>
        <p:spPr>
          <a:xfrm>
            <a:off x="326572" y="5270951"/>
            <a:ext cx="1176963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current options for ‘understanding’ the cause of all that exists = a designer &amp; creator (God), a big bang (randomly, out of nothing) or an eternal universe (it has just always existed).</a:t>
            </a:r>
          </a:p>
        </p:txBody>
      </p:sp>
    </p:spTree>
    <p:extLst>
      <p:ext uri="{BB962C8B-B14F-4D97-AF65-F5344CB8AC3E}">
        <p14:creationId xmlns:p14="http://schemas.microsoft.com/office/powerpoint/2010/main" val="20985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ark&#10;&#10;Description automatically generated">
            <a:extLst>
              <a:ext uri="{FF2B5EF4-FFF2-40B4-BE49-F238E27FC236}">
                <a16:creationId xmlns:a16="http://schemas.microsoft.com/office/drawing/2014/main" id="{2C066C41-B40E-6262-DA78-FA7FDA80EF45}"/>
              </a:ext>
            </a:extLst>
          </p:cNvPr>
          <p:cNvPicPr>
            <a:picLocks noChangeAspect="1"/>
          </p:cNvPicPr>
          <p:nvPr/>
        </p:nvPicPr>
        <p:blipFill rotWithShape="1">
          <a:blip r:embed="rId3"/>
          <a:srcRect b="26106"/>
          <a:stretch/>
        </p:blipFill>
        <p:spPr>
          <a:xfrm>
            <a:off x="2324" y="0"/>
            <a:ext cx="12189676" cy="6876478"/>
          </a:xfrm>
          <a:prstGeom prst="rect">
            <a:avLst/>
          </a:prstGeom>
        </p:spPr>
      </p:pic>
      <p:sp>
        <p:nvSpPr>
          <p:cNvPr id="7" name="TextBox 6">
            <a:extLst>
              <a:ext uri="{FF2B5EF4-FFF2-40B4-BE49-F238E27FC236}">
                <a16:creationId xmlns:a16="http://schemas.microsoft.com/office/drawing/2014/main" id="{4EE761D5-59FD-D8D0-8CEE-3E79792A6A7A}"/>
              </a:ext>
            </a:extLst>
          </p:cNvPr>
          <p:cNvSpPr txBox="1"/>
          <p:nvPr/>
        </p:nvSpPr>
        <p:spPr>
          <a:xfrm>
            <a:off x="217715" y="120906"/>
            <a:ext cx="11939452" cy="1477328"/>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They know the truth about God because he has made it obvious to them… through everything He created… So they have no excuse for not knowing God.” </a:t>
            </a:r>
            <a:r>
              <a:rPr lang="en-AU" sz="3000" b="1" i="0" u="none" strike="noStrike" dirty="0">
                <a:solidFill>
                  <a:schemeClr val="bg1"/>
                </a:solidFill>
                <a:effectLst/>
                <a:latin typeface="Arial" panose="020B0604020202020204" pitchFamily="34" charset="0"/>
                <a:cs typeface="Arial" panose="020B0604020202020204" pitchFamily="34" charset="0"/>
              </a:rPr>
              <a:t>(Rom 1:18-20)</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400DDD8-45D7-0D55-2DBF-188D03333FEA}"/>
              </a:ext>
            </a:extLst>
          </p:cNvPr>
          <p:cNvSpPr txBox="1"/>
          <p:nvPr/>
        </p:nvSpPr>
        <p:spPr>
          <a:xfrm>
            <a:off x="171992" y="2951593"/>
            <a:ext cx="1184801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Option 1. God doesn’t exist = no order, no purpose (all is meaningless) &amp; there is nothing beyond this life = there is nothing more important than putting my hope in ‘me’ &amp; ‘now’. </a:t>
            </a:r>
          </a:p>
        </p:txBody>
      </p:sp>
      <p:sp>
        <p:nvSpPr>
          <p:cNvPr id="9" name="TextBox 8">
            <a:extLst>
              <a:ext uri="{FF2B5EF4-FFF2-40B4-BE49-F238E27FC236}">
                <a16:creationId xmlns:a16="http://schemas.microsoft.com/office/drawing/2014/main" id="{4107DAE9-1077-518B-FB0B-E2AA6656C8BE}"/>
              </a:ext>
            </a:extLst>
          </p:cNvPr>
          <p:cNvSpPr txBox="1"/>
          <p:nvPr/>
        </p:nvSpPr>
        <p:spPr>
          <a:xfrm>
            <a:off x="126272" y="4841326"/>
            <a:ext cx="1193945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Option 2 </a:t>
            </a:r>
            <a:r>
              <a:rPr lang="en-US" sz="3000" b="1" i="1" dirty="0">
                <a:solidFill>
                  <a:schemeClr val="bg1"/>
                </a:solidFill>
                <a:latin typeface="Arial" panose="020B0604020202020204" pitchFamily="34" charset="0"/>
                <a:cs typeface="Arial" panose="020B0604020202020204" pitchFamily="34" charset="0"/>
              </a:rPr>
              <a:t>“.. God does exist &amp; He rewards those who sincerely seek him.” </a:t>
            </a:r>
            <a:r>
              <a:rPr lang="en-US" sz="3000" b="1" dirty="0">
                <a:solidFill>
                  <a:schemeClr val="bg1"/>
                </a:solidFill>
                <a:latin typeface="Arial" panose="020B0604020202020204" pitchFamily="34" charset="0"/>
                <a:cs typeface="Arial" panose="020B0604020202020204" pitchFamily="34" charset="0"/>
              </a:rPr>
              <a:t>(Heb 11:6) = it would be foolish not to take Him at His word &amp; there is nothing more important than my personal relationship with Him (He is my hope, my joy and my life). </a:t>
            </a:r>
          </a:p>
        </p:txBody>
      </p:sp>
      <p:sp>
        <p:nvSpPr>
          <p:cNvPr id="13" name="TextBox 12">
            <a:extLst>
              <a:ext uri="{FF2B5EF4-FFF2-40B4-BE49-F238E27FC236}">
                <a16:creationId xmlns:a16="http://schemas.microsoft.com/office/drawing/2014/main" id="{81BE759C-3CDE-668A-DD1F-99ED33214243}"/>
              </a:ext>
            </a:extLst>
          </p:cNvPr>
          <p:cNvSpPr txBox="1"/>
          <p:nvPr/>
        </p:nvSpPr>
        <p:spPr>
          <a:xfrm>
            <a:off x="217715" y="1997914"/>
            <a:ext cx="11848010" cy="553998"/>
          </a:xfrm>
          <a:prstGeom prst="rect">
            <a:avLst/>
          </a:prstGeom>
          <a:noFill/>
        </p:spPr>
        <p:txBody>
          <a:bodyPr wrap="square" rtlCol="0">
            <a:spAutoFit/>
          </a:bodyPr>
          <a:lstStyle/>
          <a:p>
            <a:r>
              <a:rPr lang="en-AU" sz="3000" b="1" i="1" u="none" strike="noStrike" dirty="0">
                <a:solidFill>
                  <a:schemeClr val="bg1"/>
                </a:solidFill>
                <a:effectLst/>
                <a:latin typeface="Arial" panose="020B0604020202020204" pitchFamily="34" charset="0"/>
                <a:cs typeface="Arial" panose="020B0604020202020204" pitchFamily="34" charset="0"/>
              </a:rPr>
              <a:t>“If you look for me wholeheartedly, you will find me.” </a:t>
            </a:r>
            <a:r>
              <a:rPr lang="en-AU" sz="3000" b="1" i="0"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err="1">
                <a:solidFill>
                  <a:schemeClr val="bg1"/>
                </a:solidFill>
                <a:effectLst/>
                <a:latin typeface="Arial" panose="020B0604020202020204" pitchFamily="34" charset="0"/>
                <a:cs typeface="Arial" panose="020B0604020202020204" pitchFamily="34" charset="0"/>
              </a:rPr>
              <a:t>Jer</a:t>
            </a:r>
            <a:r>
              <a:rPr lang="en-AU" sz="3000" b="1" i="0" u="none" strike="noStrike" dirty="0">
                <a:solidFill>
                  <a:schemeClr val="bg1"/>
                </a:solidFill>
                <a:effectLst/>
                <a:latin typeface="Arial" panose="020B0604020202020204" pitchFamily="34" charset="0"/>
                <a:cs typeface="Arial" panose="020B0604020202020204" pitchFamily="34" charset="0"/>
              </a:rPr>
              <a:t> 29:13)</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31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ifference Between Faith and Belief">
            <a:extLst>
              <a:ext uri="{FF2B5EF4-FFF2-40B4-BE49-F238E27FC236}">
                <a16:creationId xmlns:a16="http://schemas.microsoft.com/office/drawing/2014/main" id="{5E17C6C1-5142-CA4E-51C4-8F023B423F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4026" b="1"/>
          <a:stretch/>
        </p:blipFill>
        <p:spPr bwMode="auto">
          <a:xfrm>
            <a:off x="23946" y="0"/>
            <a:ext cx="12192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57DC28-9116-AC1B-D649-938CE3F1753E}"/>
              </a:ext>
            </a:extLst>
          </p:cNvPr>
          <p:cNvSpPr txBox="1"/>
          <p:nvPr/>
        </p:nvSpPr>
        <p:spPr>
          <a:xfrm>
            <a:off x="391885" y="117566"/>
            <a:ext cx="10672354"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GOD PLEASING FAITH IS PERSUASIVE (HEART)</a:t>
            </a:r>
          </a:p>
        </p:txBody>
      </p:sp>
      <p:sp>
        <p:nvSpPr>
          <p:cNvPr id="6" name="TextBox 5">
            <a:extLst>
              <a:ext uri="{FF2B5EF4-FFF2-40B4-BE49-F238E27FC236}">
                <a16:creationId xmlns:a16="http://schemas.microsoft.com/office/drawing/2014/main" id="{A811E0B4-C67E-D527-F7B2-C8118EF9BDA2}"/>
              </a:ext>
            </a:extLst>
          </p:cNvPr>
          <p:cNvSpPr txBox="1"/>
          <p:nvPr/>
        </p:nvSpPr>
        <p:spPr>
          <a:xfrm>
            <a:off x="108859" y="1005840"/>
            <a:ext cx="1197428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heroes of the faith didn’t just believe in God (even demons do that – James 2:19), they put their faith in God = a personal, ‘heart’ encounter which persuaded them to live for Him. </a:t>
            </a:r>
          </a:p>
        </p:txBody>
      </p:sp>
      <p:sp>
        <p:nvSpPr>
          <p:cNvPr id="9" name="TextBox 8">
            <a:extLst>
              <a:ext uri="{FF2B5EF4-FFF2-40B4-BE49-F238E27FC236}">
                <a16:creationId xmlns:a16="http://schemas.microsoft.com/office/drawing/2014/main" id="{CB66430F-8F8A-6A75-CA28-531AE4E32FB6}"/>
              </a:ext>
            </a:extLst>
          </p:cNvPr>
          <p:cNvSpPr txBox="1"/>
          <p:nvPr/>
        </p:nvSpPr>
        <p:spPr>
          <a:xfrm>
            <a:off x="156753" y="4247869"/>
            <a:ext cx="11547566" cy="1015663"/>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“F</a:t>
            </a:r>
            <a:r>
              <a:rPr lang="en-AU" sz="3000" b="1" i="1" u="none" strike="noStrike" dirty="0">
                <a:solidFill>
                  <a:schemeClr val="bg1"/>
                </a:solidFill>
                <a:effectLst/>
                <a:latin typeface="Arial" panose="020B0604020202020204" pitchFamily="34" charset="0"/>
                <a:cs typeface="Arial" panose="020B0604020202020204" pitchFamily="34" charset="0"/>
              </a:rPr>
              <a:t>aith by itself isn’t enough. Unless it produces good deeds, it is dead and useless.”</a:t>
            </a:r>
            <a:r>
              <a:rPr lang="en-AU" sz="3000" b="1" i="0" u="none" strike="noStrike" dirty="0">
                <a:solidFill>
                  <a:schemeClr val="bg1"/>
                </a:solidFill>
                <a:effectLst/>
                <a:latin typeface="Arial" panose="020B0604020202020204" pitchFamily="34" charset="0"/>
                <a:cs typeface="Arial" panose="020B0604020202020204" pitchFamily="34" charset="0"/>
              </a:rPr>
              <a:t> (James 2:17) </a:t>
            </a:r>
            <a:endParaRPr lang="en-US" sz="3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6157F8-B3D2-DCBC-EF70-D8999745876C}"/>
              </a:ext>
            </a:extLst>
          </p:cNvPr>
          <p:cNvSpPr txBox="1"/>
          <p:nvPr/>
        </p:nvSpPr>
        <p:spPr>
          <a:xfrm>
            <a:off x="322216" y="5690567"/>
            <a:ext cx="1154756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Faith is active &amp; radical (never passive) – being persuaded to follow God’s call (even if it doesn’t make sense).  </a:t>
            </a:r>
          </a:p>
        </p:txBody>
      </p:sp>
      <p:sp>
        <p:nvSpPr>
          <p:cNvPr id="12" name="TextBox 11">
            <a:extLst>
              <a:ext uri="{FF2B5EF4-FFF2-40B4-BE49-F238E27FC236}">
                <a16:creationId xmlns:a16="http://schemas.microsoft.com/office/drawing/2014/main" id="{D50CFF49-0E88-5C2D-3BE3-8E7D4D15D5AE}"/>
              </a:ext>
            </a:extLst>
          </p:cNvPr>
          <p:cNvSpPr txBox="1"/>
          <p:nvPr/>
        </p:nvSpPr>
        <p:spPr>
          <a:xfrm>
            <a:off x="322216" y="2857687"/>
            <a:ext cx="1176092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Not always a dramatic or definable moment for us &amp; our faithfulness will grow gradually – </a:t>
            </a:r>
            <a:r>
              <a:rPr lang="en-US" sz="3000" b="1" i="1" dirty="0">
                <a:solidFill>
                  <a:schemeClr val="bg1"/>
                </a:solidFill>
                <a:latin typeface="Arial" panose="020B0604020202020204" pitchFamily="34" charset="0"/>
                <a:cs typeface="Arial" panose="020B0604020202020204" pitchFamily="34" charset="0"/>
              </a:rPr>
              <a:t>“we walk by faith” </a:t>
            </a:r>
            <a:r>
              <a:rPr lang="en-US" sz="3000" b="1" dirty="0">
                <a:solidFill>
                  <a:schemeClr val="bg1"/>
                </a:solidFill>
                <a:latin typeface="Arial" panose="020B0604020202020204" pitchFamily="34" charset="0"/>
                <a:cs typeface="Arial" panose="020B0604020202020204" pitchFamily="34" charset="0"/>
              </a:rPr>
              <a:t>(2 Cor 5:7).   </a:t>
            </a:r>
          </a:p>
        </p:txBody>
      </p:sp>
    </p:spTree>
    <p:extLst>
      <p:ext uri="{BB962C8B-B14F-4D97-AF65-F5344CB8AC3E}">
        <p14:creationId xmlns:p14="http://schemas.microsoft.com/office/powerpoint/2010/main" val="277125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1E59B618-816D-BF26-CD2F-924B2AB27F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9525"/>
          <a:stretch/>
        </p:blipFill>
        <p:spPr>
          <a:xfrm>
            <a:off x="0" y="0"/>
            <a:ext cx="12192000" cy="6858000"/>
          </a:xfrm>
          <a:prstGeom prst="rect">
            <a:avLst/>
          </a:prstGeom>
        </p:spPr>
      </p:pic>
      <p:sp>
        <p:nvSpPr>
          <p:cNvPr id="4" name="TextBox 3">
            <a:extLst>
              <a:ext uri="{FF2B5EF4-FFF2-40B4-BE49-F238E27FC236}">
                <a16:creationId xmlns:a16="http://schemas.microsoft.com/office/drawing/2014/main" id="{63E4B351-9769-CDBD-9F1E-ED10BC2913A9}"/>
              </a:ext>
            </a:extLst>
          </p:cNvPr>
          <p:cNvSpPr txBox="1"/>
          <p:nvPr/>
        </p:nvSpPr>
        <p:spPr>
          <a:xfrm>
            <a:off x="169762" y="926154"/>
            <a:ext cx="11852476" cy="5632311"/>
          </a:xfrm>
          <a:prstGeom prst="rect">
            <a:avLst/>
          </a:prstGeom>
          <a:noFill/>
        </p:spPr>
        <p:txBody>
          <a:bodyPr wrap="square" rtlCol="0">
            <a:spAutoFit/>
          </a:bodyPr>
          <a:lstStyle/>
          <a:p>
            <a:pPr algn="ctr"/>
            <a:r>
              <a:rPr lang="en-US" sz="3000" b="1" u="sng" dirty="0">
                <a:latin typeface="Arial" panose="020B0604020202020204" pitchFamily="34" charset="0"/>
                <a:cs typeface="Arial" panose="020B0604020202020204" pitchFamily="34" charset="0"/>
              </a:rPr>
              <a:t>Brings</a:t>
            </a:r>
            <a:r>
              <a:rPr lang="en-US" sz="3000" b="1" dirty="0">
                <a:latin typeface="Arial" panose="020B0604020202020204" pitchFamily="34" charset="0"/>
                <a:cs typeface="Arial" panose="020B0604020202020204" pitchFamily="34" charset="0"/>
              </a:rPr>
              <a:t> a proper sacrifice. </a:t>
            </a:r>
            <a:r>
              <a:rPr lang="en-US" sz="3000" b="1" u="sng" dirty="0">
                <a:latin typeface="Arial" panose="020B0604020202020204" pitchFamily="34" charset="0"/>
                <a:cs typeface="Arial" panose="020B0604020202020204" pitchFamily="34" charset="0"/>
              </a:rPr>
              <a:t>Walks</a:t>
            </a:r>
            <a:r>
              <a:rPr lang="en-US" sz="3000" b="1" dirty="0">
                <a:latin typeface="Arial" panose="020B0604020202020204" pitchFamily="34" charset="0"/>
                <a:cs typeface="Arial" panose="020B0604020202020204" pitchFamily="34" charset="0"/>
              </a:rPr>
              <a:t> with God. </a:t>
            </a:r>
            <a:r>
              <a:rPr lang="en-US" sz="3000" b="1" u="sng" dirty="0">
                <a:latin typeface="Arial" panose="020B0604020202020204" pitchFamily="34" charset="0"/>
                <a:cs typeface="Arial" panose="020B0604020202020204" pitchFamily="34" charset="0"/>
              </a:rPr>
              <a:t>Builds</a:t>
            </a:r>
            <a:r>
              <a:rPr lang="en-US" sz="3000" b="1" dirty="0">
                <a:latin typeface="Arial" panose="020B0604020202020204" pitchFamily="34" charset="0"/>
                <a:cs typeface="Arial" panose="020B0604020202020204" pitchFamily="34" charset="0"/>
              </a:rPr>
              <a:t> an ark in the desert. </a:t>
            </a:r>
            <a:r>
              <a:rPr lang="en-US" sz="3000" b="1" u="sng" dirty="0">
                <a:latin typeface="Arial" panose="020B0604020202020204" pitchFamily="34" charset="0"/>
                <a:cs typeface="Arial" panose="020B0604020202020204" pitchFamily="34" charset="0"/>
              </a:rPr>
              <a:t>Goes out </a:t>
            </a:r>
            <a:r>
              <a:rPr lang="en-US" sz="3000" b="1" dirty="0">
                <a:latin typeface="Arial" panose="020B0604020202020204" pitchFamily="34" charset="0"/>
                <a:cs typeface="Arial" panose="020B0604020202020204" pitchFamily="34" charset="0"/>
              </a:rPr>
              <a:t>without knowing where. </a:t>
            </a:r>
            <a:r>
              <a:rPr lang="en-US" sz="3000" b="1" u="sng" dirty="0">
                <a:latin typeface="Arial" panose="020B0604020202020204" pitchFamily="34" charset="0"/>
                <a:cs typeface="Arial" panose="020B0604020202020204" pitchFamily="34" charset="0"/>
              </a:rPr>
              <a:t>Dwells</a:t>
            </a:r>
            <a:r>
              <a:rPr lang="en-US" sz="3000" b="1" dirty="0">
                <a:latin typeface="Arial" panose="020B0604020202020204" pitchFamily="34" charset="0"/>
                <a:cs typeface="Arial" panose="020B0604020202020204" pitchFamily="34" charset="0"/>
              </a:rPr>
              <a:t> in tents in a foreign country. </a:t>
            </a:r>
            <a:r>
              <a:rPr lang="en-US" sz="3000" b="1" u="sng" dirty="0">
                <a:latin typeface="Arial" panose="020B0604020202020204" pitchFamily="34" charset="0"/>
                <a:cs typeface="Arial" panose="020B0604020202020204" pitchFamily="34" charset="0"/>
              </a:rPr>
              <a:t>Looks</a:t>
            </a:r>
            <a:r>
              <a:rPr lang="en-US" sz="3000" b="1" dirty="0">
                <a:latin typeface="Arial" panose="020B0604020202020204" pitchFamily="34" charset="0"/>
                <a:cs typeface="Arial" panose="020B0604020202020204" pitchFamily="34" charset="0"/>
              </a:rPr>
              <a:t> for a city made by God. </a:t>
            </a:r>
            <a:r>
              <a:rPr lang="en-US" sz="3000" b="1" u="sng" dirty="0">
                <a:latin typeface="Arial" panose="020B0604020202020204" pitchFamily="34" charset="0"/>
                <a:cs typeface="Arial" panose="020B0604020202020204" pitchFamily="34" charset="0"/>
              </a:rPr>
              <a:t>Receives strength</a:t>
            </a:r>
            <a:r>
              <a:rPr lang="en-US" sz="3000" b="1" dirty="0">
                <a:latin typeface="Arial" panose="020B0604020202020204" pitchFamily="34" charset="0"/>
                <a:cs typeface="Arial" panose="020B0604020202020204" pitchFamily="34" charset="0"/>
              </a:rPr>
              <a:t> to give birth well past child-bearing age. </a:t>
            </a:r>
            <a:r>
              <a:rPr lang="en-US" sz="3000" b="1" u="sng" dirty="0">
                <a:latin typeface="Arial" panose="020B0604020202020204" pitchFamily="34" charset="0"/>
                <a:cs typeface="Arial" panose="020B0604020202020204" pitchFamily="34" charset="0"/>
              </a:rPr>
              <a:t>Offers up</a:t>
            </a:r>
            <a:r>
              <a:rPr lang="en-US" sz="3000" b="1" dirty="0">
                <a:latin typeface="Arial" panose="020B0604020202020204" pitchFamily="34" charset="0"/>
                <a:cs typeface="Arial" panose="020B0604020202020204" pitchFamily="34" charset="0"/>
              </a:rPr>
              <a:t> one’s son in obedience. </a:t>
            </a:r>
            <a:r>
              <a:rPr lang="en-US" sz="3000" b="1" u="sng" dirty="0">
                <a:latin typeface="Arial" panose="020B0604020202020204" pitchFamily="34" charset="0"/>
                <a:cs typeface="Arial" panose="020B0604020202020204" pitchFamily="34" charset="0"/>
              </a:rPr>
              <a:t>Blesses</a:t>
            </a:r>
            <a:r>
              <a:rPr lang="en-US" sz="3000" b="1" dirty="0">
                <a:latin typeface="Arial" panose="020B0604020202020204" pitchFamily="34" charset="0"/>
                <a:cs typeface="Arial" panose="020B0604020202020204" pitchFamily="34" charset="0"/>
              </a:rPr>
              <a:t> others and </a:t>
            </a:r>
            <a:r>
              <a:rPr lang="en-US" sz="3000" b="1" u="sng" dirty="0">
                <a:latin typeface="Arial" panose="020B0604020202020204" pitchFamily="34" charset="0"/>
                <a:cs typeface="Arial" panose="020B0604020202020204" pitchFamily="34" charset="0"/>
              </a:rPr>
              <a:t>worships</a:t>
            </a:r>
            <a:r>
              <a:rPr lang="en-US" sz="3000" b="1" dirty="0">
                <a:latin typeface="Arial" panose="020B0604020202020204" pitchFamily="34" charset="0"/>
                <a:cs typeface="Arial" panose="020B0604020202020204" pitchFamily="34" charset="0"/>
              </a:rPr>
              <a:t> while near death. </a:t>
            </a:r>
            <a:r>
              <a:rPr lang="en-US" sz="3000" b="1" u="sng" dirty="0">
                <a:latin typeface="Arial" panose="020B0604020202020204" pitchFamily="34" charset="0"/>
                <a:cs typeface="Arial" panose="020B0604020202020204" pitchFamily="34" charset="0"/>
              </a:rPr>
              <a:t>Chooses</a:t>
            </a:r>
            <a:r>
              <a:rPr lang="en-US" sz="3000" b="1" dirty="0">
                <a:latin typeface="Arial" panose="020B0604020202020204" pitchFamily="34" charset="0"/>
                <a:cs typeface="Arial" panose="020B0604020202020204" pitchFamily="34" charset="0"/>
              </a:rPr>
              <a:t> to suffer with God’s people. </a:t>
            </a:r>
            <a:r>
              <a:rPr lang="en-US" sz="3000" b="1" u="sng" dirty="0">
                <a:latin typeface="Arial" panose="020B0604020202020204" pitchFamily="34" charset="0"/>
                <a:cs typeface="Arial" panose="020B0604020202020204" pitchFamily="34" charset="0"/>
              </a:rPr>
              <a:t>Leaves</a:t>
            </a:r>
            <a:r>
              <a:rPr lang="en-US" sz="3000" b="1" dirty="0">
                <a:latin typeface="Arial" panose="020B0604020202020204" pitchFamily="34" charset="0"/>
                <a:cs typeface="Arial" panose="020B0604020202020204" pitchFamily="34" charset="0"/>
              </a:rPr>
              <a:t> Egypt for the Promised Land. </a:t>
            </a:r>
            <a:r>
              <a:rPr lang="en-US" sz="3000" b="1" u="sng" dirty="0">
                <a:latin typeface="Arial" panose="020B0604020202020204" pitchFamily="34" charset="0"/>
                <a:cs typeface="Arial" panose="020B0604020202020204" pitchFamily="34" charset="0"/>
              </a:rPr>
              <a:t>Passes through</a:t>
            </a:r>
            <a:r>
              <a:rPr lang="en-US" sz="3000" b="1" dirty="0">
                <a:latin typeface="Arial" panose="020B0604020202020204" pitchFamily="34" charset="0"/>
                <a:cs typeface="Arial" panose="020B0604020202020204" pitchFamily="34" charset="0"/>
              </a:rPr>
              <a:t> the Red Sea. </a:t>
            </a:r>
            <a:r>
              <a:rPr lang="en-US" sz="3000" b="1" u="sng" dirty="0">
                <a:latin typeface="Arial" panose="020B0604020202020204" pitchFamily="34" charset="0"/>
                <a:cs typeface="Arial" panose="020B0604020202020204" pitchFamily="34" charset="0"/>
              </a:rPr>
              <a:t>Walks around</a:t>
            </a:r>
            <a:r>
              <a:rPr lang="en-US" sz="3000" b="1" dirty="0">
                <a:latin typeface="Arial" panose="020B0604020202020204" pitchFamily="34" charset="0"/>
                <a:cs typeface="Arial" panose="020B0604020202020204" pitchFamily="34" charset="0"/>
              </a:rPr>
              <a:t> the walls of Jericho till the walls fall down. </a:t>
            </a:r>
            <a:r>
              <a:rPr lang="en-US" sz="3000" b="1" u="sng" dirty="0">
                <a:latin typeface="Arial" panose="020B0604020202020204" pitchFamily="34" charset="0"/>
                <a:cs typeface="Arial" panose="020B0604020202020204" pitchFamily="34" charset="0"/>
              </a:rPr>
              <a:t>Gives</a:t>
            </a:r>
            <a:r>
              <a:rPr lang="en-US" sz="3000" b="1" dirty="0">
                <a:latin typeface="Arial" panose="020B0604020202020204" pitchFamily="34" charset="0"/>
                <a:cs typeface="Arial" panose="020B0604020202020204" pitchFamily="34" charset="0"/>
              </a:rPr>
              <a:t> shelter to spies. </a:t>
            </a:r>
            <a:r>
              <a:rPr lang="en-US" sz="3000" b="1" u="sng" dirty="0">
                <a:latin typeface="Arial" panose="020B0604020202020204" pitchFamily="34" charset="0"/>
                <a:cs typeface="Arial" panose="020B0604020202020204" pitchFamily="34" charset="0"/>
              </a:rPr>
              <a:t>Subdues</a:t>
            </a:r>
            <a:r>
              <a:rPr lang="en-US" sz="3000" b="1" dirty="0">
                <a:latin typeface="Arial" panose="020B0604020202020204" pitchFamily="34" charset="0"/>
                <a:cs typeface="Arial" panose="020B0604020202020204" pitchFamily="34" charset="0"/>
              </a:rPr>
              <a:t> kingdoms. </a:t>
            </a:r>
            <a:r>
              <a:rPr lang="en-US" sz="3000" b="1" u="sng" dirty="0">
                <a:latin typeface="Arial" panose="020B0604020202020204" pitchFamily="34" charset="0"/>
                <a:cs typeface="Arial" panose="020B0604020202020204" pitchFamily="34" charset="0"/>
              </a:rPr>
              <a:t>Shuts</a:t>
            </a:r>
            <a:r>
              <a:rPr lang="en-US" sz="3000" b="1" dirty="0">
                <a:latin typeface="Arial" panose="020B0604020202020204" pitchFamily="34" charset="0"/>
                <a:cs typeface="Arial" panose="020B0604020202020204" pitchFamily="34" charset="0"/>
              </a:rPr>
              <a:t> the mouth of lions. </a:t>
            </a:r>
            <a:r>
              <a:rPr lang="en-US" sz="3000" b="1" u="sng" dirty="0">
                <a:latin typeface="Arial" panose="020B0604020202020204" pitchFamily="34" charset="0"/>
                <a:cs typeface="Arial" panose="020B0604020202020204" pitchFamily="34" charset="0"/>
              </a:rPr>
              <a:t>Quenches</a:t>
            </a:r>
            <a:r>
              <a:rPr lang="en-US" sz="3000" b="1" dirty="0">
                <a:latin typeface="Arial" panose="020B0604020202020204" pitchFamily="34" charset="0"/>
                <a:cs typeface="Arial" panose="020B0604020202020204" pitchFamily="34" charset="0"/>
              </a:rPr>
              <a:t> the flames. </a:t>
            </a:r>
            <a:r>
              <a:rPr lang="en-US" sz="3000" b="1" u="sng" dirty="0">
                <a:latin typeface="Arial" panose="020B0604020202020204" pitchFamily="34" charset="0"/>
                <a:cs typeface="Arial" panose="020B0604020202020204" pitchFamily="34" charset="0"/>
              </a:rPr>
              <a:t>Rules</a:t>
            </a:r>
            <a:r>
              <a:rPr lang="en-US" sz="3000" b="1" dirty="0">
                <a:latin typeface="Arial" panose="020B0604020202020204" pitchFamily="34" charset="0"/>
                <a:cs typeface="Arial" panose="020B0604020202020204" pitchFamily="34" charset="0"/>
              </a:rPr>
              <a:t> with justice. </a:t>
            </a:r>
            <a:r>
              <a:rPr lang="en-US" sz="3000" b="1" u="sng" dirty="0">
                <a:latin typeface="Arial" panose="020B0604020202020204" pitchFamily="34" charset="0"/>
                <a:cs typeface="Arial" panose="020B0604020202020204" pitchFamily="34" charset="0"/>
              </a:rPr>
              <a:t>Escapes</a:t>
            </a:r>
            <a:r>
              <a:rPr lang="en-US" sz="3000" b="1" dirty="0">
                <a:latin typeface="Arial" panose="020B0604020202020204" pitchFamily="34" charset="0"/>
                <a:cs typeface="Arial" panose="020B0604020202020204" pitchFamily="34" charset="0"/>
              </a:rPr>
              <a:t> the edge of the sword. </a:t>
            </a:r>
            <a:r>
              <a:rPr lang="en-US" sz="3000" b="1" u="sng" dirty="0">
                <a:latin typeface="Arial" panose="020B0604020202020204" pitchFamily="34" charset="0"/>
                <a:cs typeface="Arial" panose="020B0604020202020204" pitchFamily="34" charset="0"/>
              </a:rPr>
              <a:t>Receives </a:t>
            </a:r>
            <a:r>
              <a:rPr lang="en-US" sz="3000" b="1" dirty="0">
                <a:latin typeface="Arial" panose="020B0604020202020204" pitchFamily="34" charset="0"/>
                <a:cs typeface="Arial" panose="020B0604020202020204" pitchFamily="34" charset="0"/>
              </a:rPr>
              <a:t>the dead back to life. </a:t>
            </a:r>
            <a:r>
              <a:rPr lang="en-US" sz="3000" b="1" u="sng" dirty="0">
                <a:latin typeface="Arial" panose="020B0604020202020204" pitchFamily="34" charset="0"/>
                <a:cs typeface="Arial" panose="020B0604020202020204" pitchFamily="34" charset="0"/>
              </a:rPr>
              <a:t>Wanders</a:t>
            </a:r>
            <a:r>
              <a:rPr lang="en-US" sz="3000" b="1" dirty="0">
                <a:latin typeface="Arial" panose="020B0604020202020204" pitchFamily="34" charset="0"/>
                <a:cs typeface="Arial" panose="020B0604020202020204" pitchFamily="34" charset="0"/>
              </a:rPr>
              <a:t> over deserts and mountains. </a:t>
            </a:r>
            <a:r>
              <a:rPr lang="en-US" sz="3000" b="1" u="sng" dirty="0">
                <a:latin typeface="Arial" panose="020B0604020202020204" pitchFamily="34" charset="0"/>
                <a:cs typeface="Arial" panose="020B0604020202020204" pitchFamily="34" charset="0"/>
              </a:rPr>
              <a:t>Hides</a:t>
            </a:r>
            <a:r>
              <a:rPr lang="en-US" sz="3000" b="1" dirty="0">
                <a:latin typeface="Arial" panose="020B0604020202020204" pitchFamily="34" charset="0"/>
                <a:cs typeface="Arial" panose="020B0604020202020204" pitchFamily="34" charset="0"/>
              </a:rPr>
              <a:t> in caves. </a:t>
            </a:r>
            <a:r>
              <a:rPr lang="en-US" sz="3000" b="1" u="sng" dirty="0">
                <a:latin typeface="Arial" panose="020B0604020202020204" pitchFamily="34" charset="0"/>
                <a:cs typeface="Arial" panose="020B0604020202020204" pitchFamily="34" charset="0"/>
              </a:rPr>
              <a:t>Receives</a:t>
            </a:r>
            <a:r>
              <a:rPr lang="en-US" sz="3000" b="1" dirty="0">
                <a:latin typeface="Arial" panose="020B0604020202020204" pitchFamily="34" charset="0"/>
                <a:cs typeface="Arial" panose="020B0604020202020204" pitchFamily="34" charset="0"/>
              </a:rPr>
              <a:t> the promises of God.</a:t>
            </a:r>
          </a:p>
        </p:txBody>
      </p:sp>
      <p:sp>
        <p:nvSpPr>
          <p:cNvPr id="5" name="TextBox 4">
            <a:extLst>
              <a:ext uri="{FF2B5EF4-FFF2-40B4-BE49-F238E27FC236}">
                <a16:creationId xmlns:a16="http://schemas.microsoft.com/office/drawing/2014/main" id="{07804E46-611E-0925-BE59-936414B0881D}"/>
              </a:ext>
            </a:extLst>
          </p:cNvPr>
          <p:cNvSpPr txBox="1"/>
          <p:nvPr/>
        </p:nvSpPr>
        <p:spPr>
          <a:xfrm>
            <a:off x="169762" y="72622"/>
            <a:ext cx="1152066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Hebrews 11 = faith is not just a feeling. It is also a doing.</a:t>
            </a:r>
          </a:p>
        </p:txBody>
      </p:sp>
    </p:spTree>
    <p:extLst>
      <p:ext uri="{BB962C8B-B14F-4D97-AF65-F5344CB8AC3E}">
        <p14:creationId xmlns:p14="http://schemas.microsoft.com/office/powerpoint/2010/main" val="15134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to set out for foundations - Build It">
            <a:extLst>
              <a:ext uri="{FF2B5EF4-FFF2-40B4-BE49-F238E27FC236}">
                <a16:creationId xmlns:a16="http://schemas.microsoft.com/office/drawing/2014/main" id="{9B3EE1A4-D49A-CDF4-5A90-7B0A8E280F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2" y="0"/>
            <a:ext cx="121873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BCF2A6-D00C-817A-17F5-6DC378D82F80}"/>
              </a:ext>
            </a:extLst>
          </p:cNvPr>
          <p:cNvSpPr txBox="1"/>
          <p:nvPr/>
        </p:nvSpPr>
        <p:spPr>
          <a:xfrm>
            <a:off x="2074762" y="43175"/>
            <a:ext cx="8067554"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GOD PLEASING FAITH IS FOUNDATIONAL</a:t>
            </a:r>
          </a:p>
        </p:txBody>
      </p:sp>
      <p:sp>
        <p:nvSpPr>
          <p:cNvPr id="6" name="TextBox 5">
            <a:extLst>
              <a:ext uri="{FF2B5EF4-FFF2-40B4-BE49-F238E27FC236}">
                <a16:creationId xmlns:a16="http://schemas.microsoft.com/office/drawing/2014/main" id="{35098B7A-CA37-C3DC-8DBC-B5ED441E45C3}"/>
              </a:ext>
            </a:extLst>
          </p:cNvPr>
          <p:cNvSpPr txBox="1"/>
          <p:nvPr/>
        </p:nvSpPr>
        <p:spPr>
          <a:xfrm>
            <a:off x="277790" y="860850"/>
            <a:ext cx="498868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 </a:t>
            </a:r>
            <a:r>
              <a:rPr lang="en-US" sz="3000" b="1" i="1" dirty="0">
                <a:solidFill>
                  <a:schemeClr val="bg1"/>
                </a:solidFill>
                <a:latin typeface="Arial" panose="020B0604020202020204" pitchFamily="34" charset="0"/>
                <a:cs typeface="Arial" panose="020B0604020202020204" pitchFamily="34" charset="0"/>
              </a:rPr>
              <a:t>“Get out!” </a:t>
            </a:r>
            <a:r>
              <a:rPr lang="en-US" sz="3000" b="1" dirty="0">
                <a:solidFill>
                  <a:schemeClr val="bg1"/>
                </a:solidFill>
                <a:latin typeface="Arial" panose="020B0604020202020204" pitchFamily="34" charset="0"/>
                <a:cs typeface="Arial" panose="020B0604020202020204" pitchFamily="34" charset="0"/>
              </a:rPr>
              <a:t>Abraham – </a:t>
            </a:r>
            <a:r>
              <a:rPr lang="en-US" sz="3000" b="1" i="1" dirty="0">
                <a:solidFill>
                  <a:schemeClr val="bg1"/>
                </a:solidFill>
                <a:latin typeface="Arial" panose="020B0604020202020204" pitchFamily="34" charset="0"/>
                <a:cs typeface="Arial" panose="020B0604020202020204" pitchFamily="34" charset="0"/>
              </a:rPr>
              <a:t>“Where?” </a:t>
            </a:r>
            <a:r>
              <a:rPr lang="en-US" sz="3000" b="1" dirty="0">
                <a:solidFill>
                  <a:schemeClr val="bg1"/>
                </a:solidFill>
                <a:latin typeface="Arial" panose="020B0604020202020204" pitchFamily="34" charset="0"/>
                <a:cs typeface="Arial" panose="020B0604020202020204" pitchFamily="34" charset="0"/>
              </a:rPr>
              <a:t>God – </a:t>
            </a:r>
            <a:r>
              <a:rPr lang="en-US" sz="3000" b="1" i="1" dirty="0">
                <a:solidFill>
                  <a:schemeClr val="bg1"/>
                </a:solidFill>
                <a:latin typeface="Arial" panose="020B0604020202020204" pitchFamily="34" charset="0"/>
                <a:cs typeface="Arial" panose="020B0604020202020204" pitchFamily="34" charset="0"/>
              </a:rPr>
              <a:t>“I’ll tell you later. Just go!”</a:t>
            </a:r>
          </a:p>
        </p:txBody>
      </p:sp>
      <p:sp>
        <p:nvSpPr>
          <p:cNvPr id="7" name="TextBox 6">
            <a:extLst>
              <a:ext uri="{FF2B5EF4-FFF2-40B4-BE49-F238E27FC236}">
                <a16:creationId xmlns:a16="http://schemas.microsoft.com/office/drawing/2014/main" id="{DAD66012-C973-9826-EE53-21228129874E}"/>
              </a:ext>
            </a:extLst>
          </p:cNvPr>
          <p:cNvSpPr txBox="1"/>
          <p:nvPr/>
        </p:nvSpPr>
        <p:spPr>
          <a:xfrm>
            <a:off x="6192456" y="860850"/>
            <a:ext cx="581049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 </a:t>
            </a:r>
            <a:r>
              <a:rPr lang="en-US" sz="3000" b="1" i="1" dirty="0">
                <a:solidFill>
                  <a:schemeClr val="bg1"/>
                </a:solidFill>
                <a:latin typeface="Arial" panose="020B0604020202020204" pitchFamily="34" charset="0"/>
                <a:cs typeface="Arial" panose="020B0604020202020204" pitchFamily="34" charset="0"/>
              </a:rPr>
              <a:t>“Settle down!” </a:t>
            </a:r>
            <a:r>
              <a:rPr lang="en-US" sz="3000" b="1" dirty="0">
                <a:solidFill>
                  <a:schemeClr val="bg1"/>
                </a:solidFill>
                <a:latin typeface="Arial" panose="020B0604020202020204" pitchFamily="34" charset="0"/>
                <a:cs typeface="Arial" panose="020B0604020202020204" pitchFamily="34" charset="0"/>
              </a:rPr>
              <a:t>Abraham – </a:t>
            </a:r>
            <a:r>
              <a:rPr lang="en-US" sz="3000" b="1" i="1" dirty="0">
                <a:solidFill>
                  <a:schemeClr val="bg1"/>
                </a:solidFill>
                <a:latin typeface="Arial" panose="020B0604020202020204" pitchFamily="34" charset="0"/>
                <a:cs typeface="Arial" panose="020B0604020202020204" pitchFamily="34" charset="0"/>
              </a:rPr>
              <a:t>“When!”</a:t>
            </a:r>
            <a:r>
              <a:rPr lang="en-US" sz="3000" b="1" dirty="0">
                <a:solidFill>
                  <a:schemeClr val="bg1"/>
                </a:solidFill>
                <a:latin typeface="Arial" panose="020B0604020202020204" pitchFamily="34" charset="0"/>
                <a:cs typeface="Arial" panose="020B0604020202020204" pitchFamily="34" charset="0"/>
              </a:rPr>
              <a:t> God – </a:t>
            </a:r>
            <a:r>
              <a:rPr lang="en-US" sz="3000" b="1" i="1" dirty="0">
                <a:solidFill>
                  <a:schemeClr val="bg1"/>
                </a:solidFill>
                <a:latin typeface="Arial" panose="020B0604020202020204" pitchFamily="34" charset="0"/>
                <a:cs typeface="Arial" panose="020B0604020202020204" pitchFamily="34" charset="0"/>
              </a:rPr>
              <a:t>“I’ll tell you later. Just keep wandering.” </a:t>
            </a:r>
          </a:p>
        </p:txBody>
      </p:sp>
      <p:sp>
        <p:nvSpPr>
          <p:cNvPr id="8" name="TextBox 7">
            <a:extLst>
              <a:ext uri="{FF2B5EF4-FFF2-40B4-BE49-F238E27FC236}">
                <a16:creationId xmlns:a16="http://schemas.microsoft.com/office/drawing/2014/main" id="{0764E195-7B77-32DA-0FB2-D7E97EEAAB66}"/>
              </a:ext>
            </a:extLst>
          </p:cNvPr>
          <p:cNvSpPr txBox="1"/>
          <p:nvPr/>
        </p:nvSpPr>
        <p:spPr>
          <a:xfrm>
            <a:off x="109959" y="2806951"/>
            <a:ext cx="5324355"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 </a:t>
            </a:r>
            <a:r>
              <a:rPr lang="en-US" sz="3000" b="1" i="1" dirty="0">
                <a:solidFill>
                  <a:schemeClr val="bg1"/>
                </a:solidFill>
                <a:latin typeface="Arial" panose="020B0604020202020204" pitchFamily="34" charset="0"/>
                <a:cs typeface="Arial" panose="020B0604020202020204" pitchFamily="34" charset="0"/>
              </a:rPr>
              <a:t>“I will give you a son!” </a:t>
            </a:r>
            <a:r>
              <a:rPr lang="en-US" sz="3000" b="1" dirty="0">
                <a:solidFill>
                  <a:schemeClr val="bg1"/>
                </a:solidFill>
                <a:latin typeface="Arial" panose="020B0604020202020204" pitchFamily="34" charset="0"/>
                <a:cs typeface="Arial" panose="020B0604020202020204" pitchFamily="34" charset="0"/>
              </a:rPr>
              <a:t>Abraham – </a:t>
            </a:r>
            <a:r>
              <a:rPr lang="en-US" sz="3000" b="1" i="1" dirty="0">
                <a:solidFill>
                  <a:schemeClr val="bg1"/>
                </a:solidFill>
                <a:latin typeface="Arial" panose="020B0604020202020204" pitchFamily="34" charset="0"/>
                <a:cs typeface="Arial" panose="020B0604020202020204" pitchFamily="34" charset="0"/>
              </a:rPr>
              <a:t>“How? My wife and I are old.”</a:t>
            </a:r>
            <a:r>
              <a:rPr lang="en-US" sz="3000" b="1" dirty="0">
                <a:solidFill>
                  <a:schemeClr val="bg1"/>
                </a:solidFill>
                <a:latin typeface="Arial" panose="020B0604020202020204" pitchFamily="34" charset="0"/>
                <a:cs typeface="Arial" panose="020B0604020202020204" pitchFamily="34" charset="0"/>
              </a:rPr>
              <a:t> God – </a:t>
            </a:r>
            <a:r>
              <a:rPr lang="en-US" sz="3000" b="1" i="1" dirty="0">
                <a:solidFill>
                  <a:schemeClr val="bg1"/>
                </a:solidFill>
                <a:latin typeface="Arial" panose="020B0604020202020204" pitchFamily="34" charset="0"/>
                <a:cs typeface="Arial" panose="020B0604020202020204" pitchFamily="34" charset="0"/>
              </a:rPr>
              <a:t>“I’ll tell you later. Just wait!”</a:t>
            </a:r>
          </a:p>
        </p:txBody>
      </p:sp>
      <p:sp>
        <p:nvSpPr>
          <p:cNvPr id="9" name="TextBox 8">
            <a:extLst>
              <a:ext uri="{FF2B5EF4-FFF2-40B4-BE49-F238E27FC236}">
                <a16:creationId xmlns:a16="http://schemas.microsoft.com/office/drawing/2014/main" id="{F95C3CFF-5DCD-CA94-05FC-489021A2E7E7}"/>
              </a:ext>
            </a:extLst>
          </p:cNvPr>
          <p:cNvSpPr txBox="1"/>
          <p:nvPr/>
        </p:nvSpPr>
        <p:spPr>
          <a:xfrm>
            <a:off x="6238755" y="2806951"/>
            <a:ext cx="571789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 </a:t>
            </a:r>
            <a:r>
              <a:rPr lang="en-US" sz="3000" b="1" i="1" dirty="0">
                <a:solidFill>
                  <a:schemeClr val="bg1"/>
                </a:solidFill>
                <a:latin typeface="Arial" panose="020B0604020202020204" pitchFamily="34" charset="0"/>
                <a:cs typeface="Arial" panose="020B0604020202020204" pitchFamily="34" charset="0"/>
              </a:rPr>
              <a:t>“Sacrifice the son you love.”</a:t>
            </a:r>
            <a:r>
              <a:rPr lang="en-US" sz="3000" b="1" dirty="0">
                <a:solidFill>
                  <a:schemeClr val="bg1"/>
                </a:solidFill>
                <a:latin typeface="Arial" panose="020B0604020202020204" pitchFamily="34" charset="0"/>
                <a:cs typeface="Arial" panose="020B0604020202020204" pitchFamily="34" charset="0"/>
              </a:rPr>
              <a:t> Abraham – </a:t>
            </a:r>
            <a:r>
              <a:rPr lang="en-US" sz="3000" b="1" i="1" dirty="0">
                <a:solidFill>
                  <a:schemeClr val="bg1"/>
                </a:solidFill>
                <a:latin typeface="Arial" panose="020B0604020202020204" pitchFamily="34" charset="0"/>
                <a:cs typeface="Arial" panose="020B0604020202020204" pitchFamily="34" charset="0"/>
              </a:rPr>
              <a:t>“Why?” </a:t>
            </a:r>
            <a:r>
              <a:rPr lang="en-US" sz="3000" b="1" dirty="0">
                <a:solidFill>
                  <a:schemeClr val="bg1"/>
                </a:solidFill>
                <a:latin typeface="Arial" panose="020B0604020202020204" pitchFamily="34" charset="0"/>
                <a:cs typeface="Arial" panose="020B0604020202020204" pitchFamily="34" charset="0"/>
              </a:rPr>
              <a:t>God – </a:t>
            </a:r>
            <a:r>
              <a:rPr lang="en-US" sz="3000" b="1" i="1" dirty="0">
                <a:solidFill>
                  <a:schemeClr val="bg1"/>
                </a:solidFill>
                <a:latin typeface="Arial" panose="020B0604020202020204" pitchFamily="34" charset="0"/>
                <a:cs typeface="Arial" panose="020B0604020202020204" pitchFamily="34" charset="0"/>
              </a:rPr>
              <a:t>“I’ll tell you later. Just start going up the mountain.”</a:t>
            </a:r>
          </a:p>
        </p:txBody>
      </p:sp>
      <p:sp>
        <p:nvSpPr>
          <p:cNvPr id="10" name="TextBox 9">
            <a:extLst>
              <a:ext uri="{FF2B5EF4-FFF2-40B4-BE49-F238E27FC236}">
                <a16:creationId xmlns:a16="http://schemas.microsoft.com/office/drawing/2014/main" id="{A3E31DBA-46AD-216E-C6D2-B18B5DD74915}"/>
              </a:ext>
            </a:extLst>
          </p:cNvPr>
          <p:cNvSpPr txBox="1"/>
          <p:nvPr/>
        </p:nvSpPr>
        <p:spPr>
          <a:xfrm>
            <a:off x="109959" y="5258486"/>
            <a:ext cx="11997160" cy="1477328"/>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God was training Abraham to have a faith </a:t>
            </a:r>
            <a:r>
              <a:rPr lang="en-AU" sz="3000" b="1" dirty="0">
                <a:solidFill>
                  <a:schemeClr val="bg1"/>
                </a:solidFill>
                <a:latin typeface="Arial" panose="020B0604020202020204" pitchFamily="34" charset="0"/>
                <a:cs typeface="Arial" panose="020B0604020202020204" pitchFamily="34" charset="0"/>
              </a:rPr>
              <a:t>which would </a:t>
            </a:r>
            <a:r>
              <a:rPr lang="en-AU" sz="3000" b="1" i="0" u="none" strike="noStrike" dirty="0">
                <a:solidFill>
                  <a:schemeClr val="bg1"/>
                </a:solidFill>
                <a:effectLst/>
                <a:latin typeface="Arial" panose="020B0604020202020204" pitchFamily="34" charset="0"/>
                <a:cs typeface="Arial" panose="020B0604020202020204" pitchFamily="34" charset="0"/>
              </a:rPr>
              <a:t>be </a:t>
            </a:r>
            <a:r>
              <a:rPr lang="en-AU" sz="3000" b="1" i="1" u="none" strike="noStrike" dirty="0">
                <a:solidFill>
                  <a:schemeClr val="bg1"/>
                </a:solidFill>
                <a:effectLst/>
                <a:latin typeface="Arial" panose="020B0604020202020204" pitchFamily="34" charset="0"/>
                <a:cs typeface="Arial" panose="020B0604020202020204" pitchFamily="34" charset="0"/>
              </a:rPr>
              <a:t>“confidently looking forward to a city with eternal foundations, a city designed and built by God.</a:t>
            </a:r>
            <a:r>
              <a:rPr lang="en-US" sz="3000" b="1" i="1" u="none" strike="noStrike" dirty="0">
                <a:solidFill>
                  <a:schemeClr val="bg1"/>
                </a:solidFill>
                <a:effectLst/>
                <a:latin typeface="Arial" panose="020B0604020202020204" pitchFamily="34" charset="0"/>
                <a:cs typeface="Arial" panose="020B0604020202020204" pitchFamily="34" charset="0"/>
              </a:rPr>
              <a:t>”</a:t>
            </a:r>
            <a:r>
              <a:rPr lang="en-US" sz="3000" b="1" i="0" u="none" strike="noStrike" dirty="0">
                <a:solidFill>
                  <a:schemeClr val="bg1"/>
                </a:solidFill>
                <a:effectLst/>
                <a:latin typeface="Arial" panose="020B0604020202020204" pitchFamily="34" charset="0"/>
                <a:cs typeface="Arial" panose="020B0604020202020204" pitchFamily="34" charset="0"/>
              </a:rPr>
              <a:t> (Hebrews 11:10) - </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236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EC56E6-FFE6-19A2-03B6-2721D9C6983F}"/>
              </a:ext>
            </a:extLst>
          </p:cNvPr>
          <p:cNvSpPr txBox="1"/>
          <p:nvPr/>
        </p:nvSpPr>
        <p:spPr>
          <a:xfrm>
            <a:off x="108363" y="83130"/>
            <a:ext cx="7996546" cy="2862322"/>
          </a:xfrm>
          <a:prstGeom prst="rect">
            <a:avLst/>
          </a:prstGeom>
          <a:noFill/>
        </p:spPr>
        <p:txBody>
          <a:bodyPr wrap="square" rtlCol="0">
            <a:spAutoFit/>
          </a:bodyPr>
          <a:lstStyle/>
          <a:p>
            <a:pPr algn="ctr"/>
            <a:r>
              <a:rPr lang="en-US" sz="3000" b="1" dirty="0">
                <a:solidFill>
                  <a:srgbClr val="FFC000"/>
                </a:solidFill>
                <a:latin typeface="Arial" panose="020B0604020202020204" pitchFamily="34" charset="0"/>
                <a:cs typeface="Arial" panose="020B0604020202020204" pitchFamily="34" charset="0"/>
              </a:rPr>
              <a:t>God said to Abraham, the same thing he says to us. </a:t>
            </a:r>
            <a:r>
              <a:rPr lang="en-US" sz="3000" b="1" i="1" dirty="0">
                <a:solidFill>
                  <a:srgbClr val="FFC000"/>
                </a:solidFill>
                <a:latin typeface="Arial" panose="020B0604020202020204" pitchFamily="34" charset="0"/>
                <a:cs typeface="Arial" panose="020B0604020202020204" pitchFamily="34" charset="0"/>
              </a:rPr>
              <a:t>“Obey me &amp; leave that behind. Put your faith in me alone. Don’t build your life on the things of this world (family, career, looks, money, reputation…) because it will all go.”  </a:t>
            </a:r>
          </a:p>
        </p:txBody>
      </p:sp>
      <p:sp>
        <p:nvSpPr>
          <p:cNvPr id="5" name="TextBox 4">
            <a:extLst>
              <a:ext uri="{FF2B5EF4-FFF2-40B4-BE49-F238E27FC236}">
                <a16:creationId xmlns:a16="http://schemas.microsoft.com/office/drawing/2014/main" id="{4F26F005-2AA6-45E5-50A2-122903C2E9E3}"/>
              </a:ext>
            </a:extLst>
          </p:cNvPr>
          <p:cNvSpPr txBox="1"/>
          <p:nvPr/>
        </p:nvSpPr>
        <p:spPr>
          <a:xfrm>
            <a:off x="108363" y="3404717"/>
            <a:ext cx="12010569" cy="1938992"/>
          </a:xfrm>
          <a:prstGeom prst="rect">
            <a:avLst/>
          </a:prstGeom>
          <a:noFill/>
        </p:spPr>
        <p:txBody>
          <a:bodyPr wrap="square" rtlCol="0">
            <a:spAutoFit/>
          </a:bodyPr>
          <a:lstStyle/>
          <a:p>
            <a:pPr algn="ctr"/>
            <a:r>
              <a:rPr lang="en-US" sz="3000" b="1" i="1" dirty="0">
                <a:solidFill>
                  <a:srgbClr val="FFC000"/>
                </a:solidFill>
                <a:latin typeface="Arial" panose="020B0604020202020204" pitchFamily="34" charset="0"/>
                <a:cs typeface="Arial" panose="020B0604020202020204" pitchFamily="34" charset="0"/>
              </a:rPr>
              <a:t>“God pleasing faith is shifting the </a:t>
            </a:r>
            <a:r>
              <a:rPr lang="en-US" sz="3000" b="1" i="1" dirty="0" err="1">
                <a:solidFill>
                  <a:srgbClr val="FFC000"/>
                </a:solidFill>
                <a:latin typeface="Arial" panose="020B0604020202020204" pitchFamily="34" charset="0"/>
                <a:cs typeface="Arial" panose="020B0604020202020204" pitchFamily="34" charset="0"/>
              </a:rPr>
              <a:t>centre</a:t>
            </a:r>
            <a:r>
              <a:rPr lang="en-US" sz="3000" b="1" i="1" dirty="0">
                <a:solidFill>
                  <a:srgbClr val="FFC000"/>
                </a:solidFill>
                <a:latin typeface="Arial" panose="020B0604020202020204" pitchFamily="34" charset="0"/>
                <a:cs typeface="Arial" panose="020B0604020202020204" pitchFamily="34" charset="0"/>
              </a:rPr>
              <a:t> of the gravity of your life away from the things of this world. It is building your foundation on God, His word and His future. It is the only way you will be unshakeable, even in the midst of chaos.”</a:t>
            </a:r>
            <a:r>
              <a:rPr lang="en-US" sz="3000" b="1" dirty="0">
                <a:solidFill>
                  <a:srgbClr val="FFC000"/>
                </a:solidFill>
                <a:latin typeface="Arial" panose="020B0604020202020204" pitchFamily="34" charset="0"/>
                <a:cs typeface="Arial" panose="020B0604020202020204" pitchFamily="34" charset="0"/>
              </a:rPr>
              <a:t> (T Keller)</a:t>
            </a:r>
          </a:p>
        </p:txBody>
      </p:sp>
      <p:pic>
        <p:nvPicPr>
          <p:cNvPr id="8196" name="Picture 4" descr="The Doomsday Clock reveals how close we are to total annihilation | CNN">
            <a:extLst>
              <a:ext uri="{FF2B5EF4-FFF2-40B4-BE49-F238E27FC236}">
                <a16:creationId xmlns:a16="http://schemas.microsoft.com/office/drawing/2014/main" id="{F4FB9896-7C99-EB42-189B-4241146E9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50" r="12084"/>
          <a:stretch/>
        </p:blipFill>
        <p:spPr bwMode="auto">
          <a:xfrm>
            <a:off x="8001000" y="1"/>
            <a:ext cx="4190999" cy="30749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32D8E1-F64B-0C96-1C56-6867457200EB}"/>
              </a:ext>
            </a:extLst>
          </p:cNvPr>
          <p:cNvSpPr txBox="1"/>
          <p:nvPr/>
        </p:nvSpPr>
        <p:spPr>
          <a:xfrm>
            <a:off x="165100" y="5722073"/>
            <a:ext cx="11861800" cy="1015663"/>
          </a:xfrm>
          <a:prstGeom prst="rect">
            <a:avLst/>
          </a:prstGeom>
          <a:noFill/>
        </p:spPr>
        <p:txBody>
          <a:bodyPr wrap="square" rtlCol="0">
            <a:spAutoFit/>
          </a:bodyPr>
          <a:lstStyle/>
          <a:p>
            <a:pPr algn="ctr"/>
            <a:r>
              <a:rPr lang="en-US" sz="3000" b="1" dirty="0">
                <a:solidFill>
                  <a:srgbClr val="FFC000"/>
                </a:solidFill>
                <a:latin typeface="Arial" panose="020B0604020202020204" pitchFamily="34" charset="0"/>
                <a:cs typeface="Arial" panose="020B0604020202020204" pitchFamily="34" charset="0"/>
              </a:rPr>
              <a:t>A faith founded on God = believing Him enough to go, trusting Him enough to wait and fearing Him enough to sacrifice.</a:t>
            </a:r>
          </a:p>
        </p:txBody>
      </p:sp>
    </p:spTree>
    <p:extLst>
      <p:ext uri="{BB962C8B-B14F-4D97-AF65-F5344CB8AC3E}">
        <p14:creationId xmlns:p14="http://schemas.microsoft.com/office/powerpoint/2010/main" val="28437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on a train track&#10;&#10;Description automatically generated with medium confidence">
            <a:extLst>
              <a:ext uri="{FF2B5EF4-FFF2-40B4-BE49-F238E27FC236}">
                <a16:creationId xmlns:a16="http://schemas.microsoft.com/office/drawing/2014/main" id="{32A4E153-CBBF-A68A-6089-9FA30AE122AD}"/>
              </a:ext>
            </a:extLst>
          </p:cNvPr>
          <p:cNvPicPr>
            <a:picLocks noChangeAspect="1"/>
          </p:cNvPicPr>
          <p:nvPr/>
        </p:nvPicPr>
        <p:blipFill rotWithShape="1">
          <a:blip r:embed="rId3"/>
          <a:srcRect l="25217" b="19614"/>
          <a:stretch/>
        </p:blipFill>
        <p:spPr>
          <a:xfrm flipH="1">
            <a:off x="0" y="0"/>
            <a:ext cx="12192000" cy="6867050"/>
          </a:xfrm>
          <a:prstGeom prst="rect">
            <a:avLst/>
          </a:prstGeom>
        </p:spPr>
      </p:pic>
      <p:pic>
        <p:nvPicPr>
          <p:cNvPr id="2052" name="Picture 4" descr="Fuel Pump PNG Free Images with Transparent Background - (92 Free Downloads)">
            <a:extLst>
              <a:ext uri="{FF2B5EF4-FFF2-40B4-BE49-F238E27FC236}">
                <a16:creationId xmlns:a16="http://schemas.microsoft.com/office/drawing/2014/main" id="{15DDE4C9-B2E1-9C84-2095-E89460D17D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490"/>
          <a:stretch/>
        </p:blipFill>
        <p:spPr bwMode="auto">
          <a:xfrm>
            <a:off x="9276522" y="168966"/>
            <a:ext cx="2915478" cy="55924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77D17CE-18C5-073B-A419-989F8E3FD8B5}"/>
              </a:ext>
            </a:extLst>
          </p:cNvPr>
          <p:cNvSpPr/>
          <p:nvPr/>
        </p:nvSpPr>
        <p:spPr>
          <a:xfrm>
            <a:off x="10774045" y="947820"/>
            <a:ext cx="1404784" cy="130534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00C7A9-72FB-85D4-9FE1-86820B50F3B3}"/>
              </a:ext>
            </a:extLst>
          </p:cNvPr>
          <p:cNvSpPr txBox="1"/>
          <p:nvPr/>
        </p:nvSpPr>
        <p:spPr>
          <a:xfrm>
            <a:off x="10800576" y="1138825"/>
            <a:ext cx="1351722" cy="923330"/>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GOD’S PREMIUIM GRACE</a:t>
            </a:r>
          </a:p>
        </p:txBody>
      </p:sp>
      <p:sp>
        <p:nvSpPr>
          <p:cNvPr id="8" name="TextBox 7">
            <a:extLst>
              <a:ext uri="{FF2B5EF4-FFF2-40B4-BE49-F238E27FC236}">
                <a16:creationId xmlns:a16="http://schemas.microsoft.com/office/drawing/2014/main" id="{6AB10266-E8B9-2B4B-C50D-7A5BC0EE8663}"/>
              </a:ext>
            </a:extLst>
          </p:cNvPr>
          <p:cNvSpPr txBox="1"/>
          <p:nvPr/>
        </p:nvSpPr>
        <p:spPr>
          <a:xfrm>
            <a:off x="345519" y="73604"/>
            <a:ext cx="931627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PLEASING FAITH IS GRACE FUELED </a:t>
            </a:r>
          </a:p>
        </p:txBody>
      </p:sp>
      <p:sp>
        <p:nvSpPr>
          <p:cNvPr id="9" name="TextBox 8">
            <a:extLst>
              <a:ext uri="{FF2B5EF4-FFF2-40B4-BE49-F238E27FC236}">
                <a16:creationId xmlns:a16="http://schemas.microsoft.com/office/drawing/2014/main" id="{828E8464-4998-2B04-956D-B499E4FFFBE4}"/>
              </a:ext>
            </a:extLst>
          </p:cNvPr>
          <p:cNvSpPr txBox="1"/>
          <p:nvPr/>
        </p:nvSpPr>
        <p:spPr>
          <a:xfrm>
            <a:off x="451536" y="775832"/>
            <a:ext cx="9104243"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“Lord, </a:t>
            </a:r>
            <a:r>
              <a:rPr lang="en-US" sz="3000" b="1" i="1" u="sng" dirty="0">
                <a:solidFill>
                  <a:schemeClr val="bg1"/>
                </a:solidFill>
                <a:latin typeface="Arial" panose="020B0604020202020204" pitchFamily="34" charset="0"/>
                <a:cs typeface="Arial" panose="020B0604020202020204" pitchFamily="34" charset="0"/>
              </a:rPr>
              <a:t>how can I be sure</a:t>
            </a:r>
            <a:r>
              <a:rPr lang="en-US" sz="3000" b="1" i="1" dirty="0">
                <a:solidFill>
                  <a:schemeClr val="bg1"/>
                </a:solidFill>
                <a:latin typeface="Arial" panose="020B0604020202020204" pitchFamily="34" charset="0"/>
                <a:cs typeface="Arial" panose="020B0604020202020204" pitchFamily="34" charset="0"/>
              </a:rPr>
              <a:t> that I will actually possess the land you promised me.” </a:t>
            </a:r>
            <a:r>
              <a:rPr lang="en-US" sz="3000" b="1" dirty="0">
                <a:solidFill>
                  <a:schemeClr val="bg1"/>
                </a:solidFill>
                <a:latin typeface="Arial" panose="020B0604020202020204" pitchFamily="34" charset="0"/>
                <a:cs typeface="Arial" panose="020B0604020202020204" pitchFamily="34" charset="0"/>
              </a:rPr>
              <a:t>(Gen 15:8) – How can I trust you? How do I trust me?</a:t>
            </a:r>
          </a:p>
        </p:txBody>
      </p:sp>
      <p:sp>
        <p:nvSpPr>
          <p:cNvPr id="10" name="TextBox 9">
            <a:extLst>
              <a:ext uri="{FF2B5EF4-FFF2-40B4-BE49-F238E27FC236}">
                <a16:creationId xmlns:a16="http://schemas.microsoft.com/office/drawing/2014/main" id="{57A25142-05E1-C327-2F80-C906BC44B0BF}"/>
              </a:ext>
            </a:extLst>
          </p:cNvPr>
          <p:cNvSpPr txBox="1"/>
          <p:nvPr/>
        </p:nvSpPr>
        <p:spPr>
          <a:xfrm>
            <a:off x="212035" y="2605467"/>
            <a:ext cx="972709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made a covenant with Abraham, but only God walked between the animal carcasses. (vs 9-21) </a:t>
            </a:r>
          </a:p>
        </p:txBody>
      </p:sp>
      <p:sp>
        <p:nvSpPr>
          <p:cNvPr id="11" name="TextBox 10">
            <a:extLst>
              <a:ext uri="{FF2B5EF4-FFF2-40B4-BE49-F238E27FC236}">
                <a16:creationId xmlns:a16="http://schemas.microsoft.com/office/drawing/2014/main" id="{CB747B2F-1828-25EC-904D-85E7C997F4B6}"/>
              </a:ext>
            </a:extLst>
          </p:cNvPr>
          <p:cNvSpPr txBox="1"/>
          <p:nvPr/>
        </p:nvSpPr>
        <p:spPr>
          <a:xfrm>
            <a:off x="172333" y="3987291"/>
            <a:ext cx="1008490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says – </a:t>
            </a:r>
            <a:r>
              <a:rPr lang="en-US" sz="3000" b="1" i="1" dirty="0">
                <a:solidFill>
                  <a:schemeClr val="bg1"/>
                </a:solidFill>
                <a:latin typeface="Arial" panose="020B0604020202020204" pitchFamily="34" charset="0"/>
                <a:cs typeface="Arial" panose="020B0604020202020204" pitchFamily="34" charset="0"/>
              </a:rPr>
              <a:t>“</a:t>
            </a:r>
            <a:r>
              <a:rPr lang="en-US" sz="3000" b="1" i="1" u="sng" dirty="0">
                <a:solidFill>
                  <a:schemeClr val="bg1"/>
                </a:solidFill>
                <a:latin typeface="Arial" panose="020B0604020202020204" pitchFamily="34" charset="0"/>
                <a:cs typeface="Arial" panose="020B0604020202020204" pitchFamily="34" charset="0"/>
              </a:rPr>
              <a:t>If</a:t>
            </a:r>
            <a:r>
              <a:rPr lang="en-US" sz="3000" b="1" i="1" dirty="0">
                <a:solidFill>
                  <a:schemeClr val="bg1"/>
                </a:solidFill>
                <a:latin typeface="Arial" panose="020B0604020202020204" pitchFamily="34" charset="0"/>
                <a:cs typeface="Arial" panose="020B0604020202020204" pitchFamily="34" charset="0"/>
              </a:rPr>
              <a:t> I don’t keep my promises, I will pay the penalty. </a:t>
            </a:r>
            <a:r>
              <a:rPr lang="en-US" sz="3000" b="1" i="1" u="sng" dirty="0">
                <a:solidFill>
                  <a:schemeClr val="bg1"/>
                </a:solidFill>
                <a:latin typeface="Arial" panose="020B0604020202020204" pitchFamily="34" charset="0"/>
                <a:cs typeface="Arial" panose="020B0604020202020204" pitchFamily="34" charset="0"/>
              </a:rPr>
              <a:t>When</a:t>
            </a:r>
            <a:r>
              <a:rPr lang="en-US" sz="3000" b="1" i="1" dirty="0">
                <a:solidFill>
                  <a:schemeClr val="bg1"/>
                </a:solidFill>
                <a:latin typeface="Arial" panose="020B0604020202020204" pitchFamily="34" charset="0"/>
                <a:cs typeface="Arial" panose="020B0604020202020204" pitchFamily="34" charset="0"/>
              </a:rPr>
              <a:t> you fail to keep your promises I will also pay the penalty.” = </a:t>
            </a:r>
            <a:r>
              <a:rPr lang="en-US" sz="3000" b="1" i="1" u="sng" dirty="0">
                <a:solidFill>
                  <a:schemeClr val="bg1"/>
                </a:solidFill>
                <a:latin typeface="Arial" panose="020B0604020202020204" pitchFamily="34" charset="0"/>
                <a:cs typeface="Arial" panose="020B0604020202020204" pitchFamily="34" charset="0"/>
              </a:rPr>
              <a:t>“My grace is your assurance.” </a:t>
            </a:r>
          </a:p>
        </p:txBody>
      </p:sp>
      <p:sp>
        <p:nvSpPr>
          <p:cNvPr id="12" name="TextBox 11">
            <a:extLst>
              <a:ext uri="{FF2B5EF4-FFF2-40B4-BE49-F238E27FC236}">
                <a16:creationId xmlns:a16="http://schemas.microsoft.com/office/drawing/2014/main" id="{A831F9AD-C3D4-02BE-05C5-C66E6E7C79B0}"/>
              </a:ext>
            </a:extLst>
          </p:cNvPr>
          <p:cNvSpPr txBox="1"/>
          <p:nvPr/>
        </p:nvSpPr>
        <p:spPr>
          <a:xfrm>
            <a:off x="172333" y="5804089"/>
            <a:ext cx="11849778" cy="1015663"/>
          </a:xfrm>
          <a:prstGeom prst="rect">
            <a:avLst/>
          </a:prstGeom>
          <a:noFill/>
        </p:spPr>
        <p:txBody>
          <a:bodyPr wrap="square" rtlCol="0">
            <a:spAutoFit/>
          </a:bodyPr>
          <a:lstStyle/>
          <a:p>
            <a:pPr algn="ctr"/>
            <a:r>
              <a:rPr lang="en-AU" sz="3000" b="1" u="none" strike="noStrike" dirty="0">
                <a:solidFill>
                  <a:schemeClr val="bg1"/>
                </a:solidFill>
                <a:effectLst/>
                <a:latin typeface="Arial" panose="020B0604020202020204" pitchFamily="34" charset="0"/>
                <a:cs typeface="Arial" panose="020B0604020202020204" pitchFamily="34" charset="0"/>
              </a:rPr>
              <a:t>Jesus says </a:t>
            </a:r>
            <a:r>
              <a:rPr lang="en-AU" sz="3000" b="1" i="1" u="none" strike="noStrike" dirty="0">
                <a:solidFill>
                  <a:schemeClr val="bg1"/>
                </a:solidFill>
                <a:effectLst/>
                <a:latin typeface="Arial" panose="020B0604020202020204" pitchFamily="34" charset="0"/>
                <a:cs typeface="Arial" panose="020B0604020202020204" pitchFamily="34" charset="0"/>
              </a:rPr>
              <a:t>- “Your father Abraham rejoiced as he looked forward to my coming. He saw it and was glad.” </a:t>
            </a:r>
            <a:r>
              <a:rPr lang="en-AU" sz="3000" b="1" i="0" u="none" strike="noStrike" dirty="0">
                <a:solidFill>
                  <a:schemeClr val="bg1"/>
                </a:solidFill>
                <a:effectLst/>
                <a:latin typeface="Arial" panose="020B0604020202020204" pitchFamily="34" charset="0"/>
                <a:cs typeface="Arial" panose="020B0604020202020204" pitchFamily="34" charset="0"/>
              </a:rPr>
              <a:t>(John 8:56)</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06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3600</TotalTime>
  <Words>2814</Words>
  <Application>Microsoft Office PowerPoint</Application>
  <PresentationFormat>Widescreen</PresentationFormat>
  <Paragraphs>70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45</cp:revision>
  <cp:lastPrinted>2023-01-28T22:27:08Z</cp:lastPrinted>
  <dcterms:created xsi:type="dcterms:W3CDTF">2023-01-26T10:41:14Z</dcterms:created>
  <dcterms:modified xsi:type="dcterms:W3CDTF">2023-02-01T08:12:34Z</dcterms:modified>
</cp:coreProperties>
</file>