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7" r:id="rId2"/>
    <p:sldId id="256"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892" autoAdjust="0"/>
    <p:restoredTop sz="94673"/>
  </p:normalViewPr>
  <p:slideViewPr>
    <p:cSldViewPr snapToGrid="0">
      <p:cViewPr varScale="1">
        <p:scale>
          <a:sx n="103" d="100"/>
          <a:sy n="103" d="100"/>
        </p:scale>
        <p:origin x="114" y="42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18" d="100"/>
          <a:sy n="118" d="100"/>
        </p:scale>
        <p:origin x="3168" y="-117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70180B-D0D0-9243-BCAE-D00BC727C51E}" type="datetimeFigureOut">
              <a:rPr lang="en-US" smtClean="0"/>
              <a:t>1/2/2023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A98AA2-D657-7F45-A939-380BC104FABD}" type="slidenum">
              <a:rPr lang="en-US" smtClean="0"/>
              <a:t>‹#›</a:t>
            </a:fld>
            <a:endParaRPr lang="en-US" dirty="0"/>
          </a:p>
        </p:txBody>
      </p:sp>
    </p:spTree>
    <p:extLst>
      <p:ext uri="{BB962C8B-B14F-4D97-AF65-F5344CB8AC3E}">
        <p14:creationId xmlns:p14="http://schemas.microsoft.com/office/powerpoint/2010/main" val="3980605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of us who grew up in Sunday School we may remember one of the classic kids praise songs. My God is so big, so strong and so mighty, there’s nothing my God _______. Finish the sentence = cannot do. But in reality that song is not really true because there are things God can’t do. Before you brand me a blasphemer you need to realise that the Bible says that itself – in 2 Timothy 2:13. We will look at that in more detail in later messages. But today we are starting a small holiday series for January where will look at the things God can’t do and see how that is a good thing for all followers of Christ . It means we can enjoy a Happy New Year in 2023 and beyond (until Christ comes).</a:t>
            </a:r>
          </a:p>
        </p:txBody>
      </p:sp>
      <p:sp>
        <p:nvSpPr>
          <p:cNvPr id="4" name="Slide Number Placeholder 3"/>
          <p:cNvSpPr>
            <a:spLocks noGrp="1"/>
          </p:cNvSpPr>
          <p:nvPr>
            <p:ph type="sldNum" sz="quarter" idx="5"/>
          </p:nvPr>
        </p:nvSpPr>
        <p:spPr/>
        <p:txBody>
          <a:bodyPr/>
          <a:lstStyle/>
          <a:p>
            <a:fld id="{89A98AA2-D657-7F45-A939-380BC104FABD}" type="slidenum">
              <a:rPr lang="en-US" smtClean="0"/>
              <a:t>1</a:t>
            </a:fld>
            <a:endParaRPr lang="en-US" dirty="0"/>
          </a:p>
        </p:txBody>
      </p:sp>
    </p:spTree>
    <p:extLst>
      <p:ext uri="{BB962C8B-B14F-4D97-AF65-F5344CB8AC3E}">
        <p14:creationId xmlns:p14="http://schemas.microsoft.com/office/powerpoint/2010/main" val="400112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9A98AA2-D657-7F45-A939-380BC104FABD}" type="slidenum">
              <a:rPr lang="en-US" smtClean="0"/>
              <a:t>2</a:t>
            </a:fld>
            <a:endParaRPr lang="en-US" dirty="0"/>
          </a:p>
        </p:txBody>
      </p:sp>
    </p:spTree>
    <p:extLst>
      <p:ext uri="{BB962C8B-B14F-4D97-AF65-F5344CB8AC3E}">
        <p14:creationId xmlns:p14="http://schemas.microsoft.com/office/powerpoint/2010/main" val="1422670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 points out this inescapable reality in three ways. A. Firstly, God’s knowledge surrounds us. He knows everything about our heart, our passions, our desires, our hurts, our pain, our fears – everything we feel. He knows our motives and behaviour – everything we think and do. He knows every word we say (even before we say them). He knows us intimately (individually) and infinitely better than we know ourselves. He sees our past, present and future – when we are young, middle aged and old. He sees your yesterday, today and tomorrow. Not by sitting in the past and foretelling the future – he is present in every moment. </a:t>
            </a:r>
          </a:p>
        </p:txBody>
      </p:sp>
      <p:sp>
        <p:nvSpPr>
          <p:cNvPr id="4" name="Slide Number Placeholder 3"/>
          <p:cNvSpPr>
            <a:spLocks noGrp="1"/>
          </p:cNvSpPr>
          <p:nvPr>
            <p:ph type="sldNum" sz="quarter" idx="5"/>
          </p:nvPr>
        </p:nvSpPr>
        <p:spPr/>
        <p:txBody>
          <a:bodyPr/>
          <a:lstStyle/>
          <a:p>
            <a:fld id="{89A98AA2-D657-7F45-A939-380BC104FABD}" type="slidenum">
              <a:rPr lang="en-US" smtClean="0"/>
              <a:t>3</a:t>
            </a:fld>
            <a:endParaRPr lang="en-US" dirty="0"/>
          </a:p>
        </p:txBody>
      </p:sp>
    </p:spTree>
    <p:extLst>
      <p:ext uri="{BB962C8B-B14F-4D97-AF65-F5344CB8AC3E}">
        <p14:creationId xmlns:p14="http://schemas.microsoft.com/office/powerpoint/2010/main" val="2939074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His presence surrounds us – not just spread out like gas (when you spray a can) – that is just molecules broken down and spread out. He is fully present in every point in space. C. His power surrounds us – he created us, he planned our gender, size, shape, hair colour, eye colour, personality etc. Life from the very beginning in the womb to the very end at death is ordained by God. Not for us to decide with abortion and euthanasia. To do that is to put yourself in the place of God, putting yourself on the throne of God. John the Baptist (Luke 1:15) and Jeremiah (Jeremiah 1:5) were called when they were in the womb, filled with the spirit in the womb. Made in the image of God, given purpose, valued and loved in the womb. God creates, upholds and sustains our life and our history. So even when you are old and question why you are still here – trust God still has purpose for you (not always easy to see that).</a:t>
            </a:r>
          </a:p>
        </p:txBody>
      </p:sp>
      <p:sp>
        <p:nvSpPr>
          <p:cNvPr id="4" name="Slide Number Placeholder 3"/>
          <p:cNvSpPr>
            <a:spLocks noGrp="1"/>
          </p:cNvSpPr>
          <p:nvPr>
            <p:ph type="sldNum" sz="quarter" idx="5"/>
          </p:nvPr>
        </p:nvSpPr>
        <p:spPr/>
        <p:txBody>
          <a:bodyPr/>
          <a:lstStyle/>
          <a:p>
            <a:fld id="{89A98AA2-D657-7F45-A939-380BC104FABD}" type="slidenum">
              <a:rPr lang="en-US" smtClean="0"/>
              <a:t>4</a:t>
            </a:fld>
            <a:endParaRPr lang="en-US" dirty="0"/>
          </a:p>
        </p:txBody>
      </p:sp>
    </p:spTree>
    <p:extLst>
      <p:ext uri="{BB962C8B-B14F-4D97-AF65-F5344CB8AC3E}">
        <p14:creationId xmlns:p14="http://schemas.microsoft.com/office/powerpoint/2010/main" val="52505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sinful, human heart the presence, knowledge and power of God is a huge threat. It is all too much to deal with. In verses 5-6 it sounds positive – too wonderful, too great. But in reality its more like I can’t handle this. The NIV translates “before” and “follow” as hemming me in – suffocating me. That suffocation and threat lead David to sometimes strive to flee God’s presence. David sometimes tried to do things his way - a good example was affair with Bathsheba. , Jonah tried it too (not wanting to see Nineveh saved) – they both found it tough and there will be times when we will too. Our culture tells us that a meaningful life is doing what you want when you want. Jean Paul Sartre is a French philosopher and playwright who shared the idea of an all powerful, present and knowing God. Both David and Jonah rebelled against God’s presence, power and will – but on both occasions God chased after them and bought them back. </a:t>
            </a:r>
          </a:p>
        </p:txBody>
      </p:sp>
      <p:sp>
        <p:nvSpPr>
          <p:cNvPr id="4" name="Slide Number Placeholder 3"/>
          <p:cNvSpPr>
            <a:spLocks noGrp="1"/>
          </p:cNvSpPr>
          <p:nvPr>
            <p:ph type="sldNum" sz="quarter" idx="5"/>
          </p:nvPr>
        </p:nvSpPr>
        <p:spPr/>
        <p:txBody>
          <a:bodyPr/>
          <a:lstStyle/>
          <a:p>
            <a:fld id="{89A98AA2-D657-7F45-A939-380BC104FABD}" type="slidenum">
              <a:rPr lang="en-US" smtClean="0"/>
              <a:t>5</a:t>
            </a:fld>
            <a:endParaRPr lang="en-US" dirty="0"/>
          </a:p>
        </p:txBody>
      </p:sp>
    </p:spTree>
    <p:extLst>
      <p:ext uri="{BB962C8B-B14F-4D97-AF65-F5344CB8AC3E}">
        <p14:creationId xmlns:p14="http://schemas.microsoft.com/office/powerpoint/2010/main" val="1768248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Psalm we see how David changes his mind on the presence of God – he moves from being threatened and wanting to flee from God to rejoicing in his presence – in the fact he can’t learn or change his mind. He finds comfort and joy that can only be found in knowing that god. He is excited by the presence of God. He changes from let me out of here to rejoicing in the presence of God. He rejoices in the fact that God will always be with him – guiding and lifting him up again when he falls. When things are going wrong we can often think that God has abandoned us. But in reality those times are often the times God is pursuing you – I know that has been true in my life when I look back on those tough moments.</a:t>
            </a:r>
          </a:p>
        </p:txBody>
      </p:sp>
      <p:sp>
        <p:nvSpPr>
          <p:cNvPr id="4" name="Slide Number Placeholder 3"/>
          <p:cNvSpPr>
            <a:spLocks noGrp="1"/>
          </p:cNvSpPr>
          <p:nvPr>
            <p:ph type="sldNum" sz="quarter" idx="5"/>
          </p:nvPr>
        </p:nvSpPr>
        <p:spPr/>
        <p:txBody>
          <a:bodyPr/>
          <a:lstStyle/>
          <a:p>
            <a:fld id="{89A98AA2-D657-7F45-A939-380BC104FABD}" type="slidenum">
              <a:rPr lang="en-US" smtClean="0"/>
              <a:t>6</a:t>
            </a:fld>
            <a:endParaRPr lang="en-US" dirty="0"/>
          </a:p>
        </p:txBody>
      </p:sp>
    </p:spTree>
    <p:extLst>
      <p:ext uri="{BB962C8B-B14F-4D97-AF65-F5344CB8AC3E}">
        <p14:creationId xmlns:p14="http://schemas.microsoft.com/office/powerpoint/2010/main" val="3345749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God is never going to be surprised by darkness – and he is always bigger than any threat we face. We live in an uncertain world, filled with despair – interest rates, climate change, cost of living, global tensions.  Anxiety around the world is palpable. In a world that rejects God, there is no hope in darkness. </a:t>
            </a:r>
          </a:p>
          <a:p>
            <a:endParaRPr lang="en-US" dirty="0"/>
          </a:p>
          <a:p>
            <a:r>
              <a:rPr lang="en-US" dirty="0"/>
              <a:t>C. Sleep – this time he is talking about waking up after death. See him talk like this in Psalm 17:15. Bible often refers to death as sleep. See this in Mark 5:41 when Jesus went to the bedside of the daughter of a synagogue leader who had died. He said she isn’t dead, just asleep. Then took her hand and said little girl get up, and she did. When we love God, death is not the end. </a:t>
            </a:r>
          </a:p>
        </p:txBody>
      </p:sp>
      <p:sp>
        <p:nvSpPr>
          <p:cNvPr id="4" name="Slide Number Placeholder 3"/>
          <p:cNvSpPr>
            <a:spLocks noGrp="1"/>
          </p:cNvSpPr>
          <p:nvPr>
            <p:ph type="sldNum" sz="quarter" idx="5"/>
          </p:nvPr>
        </p:nvSpPr>
        <p:spPr/>
        <p:txBody>
          <a:bodyPr/>
          <a:lstStyle/>
          <a:p>
            <a:fld id="{89A98AA2-D657-7F45-A939-380BC104FABD}" type="slidenum">
              <a:rPr lang="en-US" smtClean="0"/>
              <a:t>7</a:t>
            </a:fld>
            <a:endParaRPr lang="en-US" dirty="0"/>
          </a:p>
        </p:txBody>
      </p:sp>
    </p:spTree>
    <p:extLst>
      <p:ext uri="{BB962C8B-B14F-4D97-AF65-F5344CB8AC3E}">
        <p14:creationId xmlns:p14="http://schemas.microsoft.com/office/powerpoint/2010/main" val="2999095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David we struggle with being observed, being held accountable for everything – wanting to have the freedom to do what he wants, to rule his own life (just like we all do and have so since Adam sinned). He invites scrutiny into his own life </a:t>
            </a:r>
          </a:p>
        </p:txBody>
      </p:sp>
      <p:sp>
        <p:nvSpPr>
          <p:cNvPr id="4" name="Slide Number Placeholder 3"/>
          <p:cNvSpPr>
            <a:spLocks noGrp="1"/>
          </p:cNvSpPr>
          <p:nvPr>
            <p:ph type="sldNum" sz="quarter" idx="5"/>
          </p:nvPr>
        </p:nvSpPr>
        <p:spPr/>
        <p:txBody>
          <a:bodyPr/>
          <a:lstStyle/>
          <a:p>
            <a:fld id="{89A98AA2-D657-7F45-A939-380BC104FABD}" type="slidenum">
              <a:rPr lang="en-US" smtClean="0"/>
              <a:t>8</a:t>
            </a:fld>
            <a:endParaRPr lang="en-US" dirty="0"/>
          </a:p>
        </p:txBody>
      </p:sp>
    </p:spTree>
    <p:extLst>
      <p:ext uri="{BB962C8B-B14F-4D97-AF65-F5344CB8AC3E}">
        <p14:creationId xmlns:p14="http://schemas.microsoft.com/office/powerpoint/2010/main" val="1677241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loved, not because we deserve it but because of his love, grace and mercy. Jesus died for us despite our sin, darkness and rebellion (not just for our Sunday best version.) He can’t learn or be surprised by us. God knows our deepest and darkest secrets but still loves us enough to send Jesus.</a:t>
            </a:r>
          </a:p>
        </p:txBody>
      </p:sp>
      <p:sp>
        <p:nvSpPr>
          <p:cNvPr id="4" name="Slide Number Placeholder 3"/>
          <p:cNvSpPr>
            <a:spLocks noGrp="1"/>
          </p:cNvSpPr>
          <p:nvPr>
            <p:ph type="sldNum" sz="quarter" idx="5"/>
          </p:nvPr>
        </p:nvSpPr>
        <p:spPr/>
        <p:txBody>
          <a:bodyPr/>
          <a:lstStyle/>
          <a:p>
            <a:fld id="{89A98AA2-D657-7F45-A939-380BC104FABD}" type="slidenum">
              <a:rPr lang="en-US" smtClean="0"/>
              <a:t>9</a:t>
            </a:fld>
            <a:endParaRPr lang="en-US" dirty="0"/>
          </a:p>
        </p:txBody>
      </p:sp>
    </p:spTree>
    <p:extLst>
      <p:ext uri="{BB962C8B-B14F-4D97-AF65-F5344CB8AC3E}">
        <p14:creationId xmlns:p14="http://schemas.microsoft.com/office/powerpoint/2010/main" val="1625236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582F5-11E2-FDC8-8D2D-E3DD1F440B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CF58AD-2C5F-BC39-4966-8F4D590B58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6D2CB7-A23D-97BF-6330-94B309014F39}"/>
              </a:ext>
            </a:extLst>
          </p:cNvPr>
          <p:cNvSpPr>
            <a:spLocks noGrp="1"/>
          </p:cNvSpPr>
          <p:nvPr>
            <p:ph type="dt" sz="half" idx="10"/>
          </p:nvPr>
        </p:nvSpPr>
        <p:spPr/>
        <p:txBody>
          <a:bodyPr/>
          <a:lstStyle/>
          <a:p>
            <a:fld id="{7F19E7ED-029F-CA47-AC43-15C1316E8E66}" type="datetimeFigureOut">
              <a:rPr lang="en-US" smtClean="0"/>
              <a:t>1/2/2023</a:t>
            </a:fld>
            <a:endParaRPr lang="en-US" dirty="0"/>
          </a:p>
        </p:txBody>
      </p:sp>
      <p:sp>
        <p:nvSpPr>
          <p:cNvPr id="5" name="Footer Placeholder 4">
            <a:extLst>
              <a:ext uri="{FF2B5EF4-FFF2-40B4-BE49-F238E27FC236}">
                <a16:creationId xmlns:a16="http://schemas.microsoft.com/office/drawing/2014/main" id="{35FF06DE-4981-E5BD-D69F-33A6D77A9C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36EAEFA-7B0C-9EF9-3B30-C40C51955B29}"/>
              </a:ext>
            </a:extLst>
          </p:cNvPr>
          <p:cNvSpPr>
            <a:spLocks noGrp="1"/>
          </p:cNvSpPr>
          <p:nvPr>
            <p:ph type="sldNum" sz="quarter" idx="12"/>
          </p:nvPr>
        </p:nvSpPr>
        <p:spPr/>
        <p:txBody>
          <a:bodyPr/>
          <a:lstStyle/>
          <a:p>
            <a:fld id="{06BCDE18-6450-7E47-86D7-7AE5DE0C4572}" type="slidenum">
              <a:rPr lang="en-US" smtClean="0"/>
              <a:t>‹#›</a:t>
            </a:fld>
            <a:endParaRPr lang="en-US" dirty="0"/>
          </a:p>
        </p:txBody>
      </p:sp>
    </p:spTree>
    <p:extLst>
      <p:ext uri="{BB962C8B-B14F-4D97-AF65-F5344CB8AC3E}">
        <p14:creationId xmlns:p14="http://schemas.microsoft.com/office/powerpoint/2010/main" val="2713801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734C5-BDFA-50DA-9E3F-10D5FA0CF1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4C4A78-A3A7-ABC8-0562-EAD8A3AD46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A3F91-ACC2-4423-2248-E086FC5B8CFE}"/>
              </a:ext>
            </a:extLst>
          </p:cNvPr>
          <p:cNvSpPr>
            <a:spLocks noGrp="1"/>
          </p:cNvSpPr>
          <p:nvPr>
            <p:ph type="dt" sz="half" idx="10"/>
          </p:nvPr>
        </p:nvSpPr>
        <p:spPr/>
        <p:txBody>
          <a:bodyPr/>
          <a:lstStyle/>
          <a:p>
            <a:fld id="{7F19E7ED-029F-CA47-AC43-15C1316E8E66}" type="datetimeFigureOut">
              <a:rPr lang="en-US" smtClean="0"/>
              <a:t>1/2/2023</a:t>
            </a:fld>
            <a:endParaRPr lang="en-US" dirty="0"/>
          </a:p>
        </p:txBody>
      </p:sp>
      <p:sp>
        <p:nvSpPr>
          <p:cNvPr id="5" name="Footer Placeholder 4">
            <a:extLst>
              <a:ext uri="{FF2B5EF4-FFF2-40B4-BE49-F238E27FC236}">
                <a16:creationId xmlns:a16="http://schemas.microsoft.com/office/drawing/2014/main" id="{680ABF6F-338B-0027-5674-4811162D6F3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FC9209B-0096-8647-1126-F7E09B580ED7}"/>
              </a:ext>
            </a:extLst>
          </p:cNvPr>
          <p:cNvSpPr>
            <a:spLocks noGrp="1"/>
          </p:cNvSpPr>
          <p:nvPr>
            <p:ph type="sldNum" sz="quarter" idx="12"/>
          </p:nvPr>
        </p:nvSpPr>
        <p:spPr/>
        <p:txBody>
          <a:bodyPr/>
          <a:lstStyle/>
          <a:p>
            <a:fld id="{06BCDE18-6450-7E47-86D7-7AE5DE0C4572}" type="slidenum">
              <a:rPr lang="en-US" smtClean="0"/>
              <a:t>‹#›</a:t>
            </a:fld>
            <a:endParaRPr lang="en-US" dirty="0"/>
          </a:p>
        </p:txBody>
      </p:sp>
    </p:spTree>
    <p:extLst>
      <p:ext uri="{BB962C8B-B14F-4D97-AF65-F5344CB8AC3E}">
        <p14:creationId xmlns:p14="http://schemas.microsoft.com/office/powerpoint/2010/main" val="2383176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DCBC73-3344-9E6E-A88C-7133C2DFC8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E3F3E7-3DA5-CC7A-BB2A-20AC54C6DD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C99AF-8E01-E64D-6905-3BA0CF53D616}"/>
              </a:ext>
            </a:extLst>
          </p:cNvPr>
          <p:cNvSpPr>
            <a:spLocks noGrp="1"/>
          </p:cNvSpPr>
          <p:nvPr>
            <p:ph type="dt" sz="half" idx="10"/>
          </p:nvPr>
        </p:nvSpPr>
        <p:spPr/>
        <p:txBody>
          <a:bodyPr/>
          <a:lstStyle/>
          <a:p>
            <a:fld id="{7F19E7ED-029F-CA47-AC43-15C1316E8E66}" type="datetimeFigureOut">
              <a:rPr lang="en-US" smtClean="0"/>
              <a:t>1/2/2023</a:t>
            </a:fld>
            <a:endParaRPr lang="en-US" dirty="0"/>
          </a:p>
        </p:txBody>
      </p:sp>
      <p:sp>
        <p:nvSpPr>
          <p:cNvPr id="5" name="Footer Placeholder 4">
            <a:extLst>
              <a:ext uri="{FF2B5EF4-FFF2-40B4-BE49-F238E27FC236}">
                <a16:creationId xmlns:a16="http://schemas.microsoft.com/office/drawing/2014/main" id="{679B5B6A-B1C7-1CA7-B0B8-AFB4185E13A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704398F-2770-1010-0FCA-38A574755A7D}"/>
              </a:ext>
            </a:extLst>
          </p:cNvPr>
          <p:cNvSpPr>
            <a:spLocks noGrp="1"/>
          </p:cNvSpPr>
          <p:nvPr>
            <p:ph type="sldNum" sz="quarter" idx="12"/>
          </p:nvPr>
        </p:nvSpPr>
        <p:spPr/>
        <p:txBody>
          <a:bodyPr/>
          <a:lstStyle/>
          <a:p>
            <a:fld id="{06BCDE18-6450-7E47-86D7-7AE5DE0C4572}" type="slidenum">
              <a:rPr lang="en-US" smtClean="0"/>
              <a:t>‹#›</a:t>
            </a:fld>
            <a:endParaRPr lang="en-US" dirty="0"/>
          </a:p>
        </p:txBody>
      </p:sp>
    </p:spTree>
    <p:extLst>
      <p:ext uri="{BB962C8B-B14F-4D97-AF65-F5344CB8AC3E}">
        <p14:creationId xmlns:p14="http://schemas.microsoft.com/office/powerpoint/2010/main" val="2518069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3D764-54AE-F099-5B55-C133007184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47C8AB-F9DB-13CE-8C4D-682F2ADA0B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51D038-D2E1-1AA0-542F-B4BD1FAAE4A8}"/>
              </a:ext>
            </a:extLst>
          </p:cNvPr>
          <p:cNvSpPr>
            <a:spLocks noGrp="1"/>
          </p:cNvSpPr>
          <p:nvPr>
            <p:ph type="dt" sz="half" idx="10"/>
          </p:nvPr>
        </p:nvSpPr>
        <p:spPr/>
        <p:txBody>
          <a:bodyPr/>
          <a:lstStyle/>
          <a:p>
            <a:fld id="{7F19E7ED-029F-CA47-AC43-15C1316E8E66}" type="datetimeFigureOut">
              <a:rPr lang="en-US" smtClean="0"/>
              <a:t>1/2/2023</a:t>
            </a:fld>
            <a:endParaRPr lang="en-US" dirty="0"/>
          </a:p>
        </p:txBody>
      </p:sp>
      <p:sp>
        <p:nvSpPr>
          <p:cNvPr id="5" name="Footer Placeholder 4">
            <a:extLst>
              <a:ext uri="{FF2B5EF4-FFF2-40B4-BE49-F238E27FC236}">
                <a16:creationId xmlns:a16="http://schemas.microsoft.com/office/drawing/2014/main" id="{F2A748DB-81E6-ADE6-5E3D-186AA1A4B4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018EBC-120F-BF1B-30A8-5332C5A2EDE3}"/>
              </a:ext>
            </a:extLst>
          </p:cNvPr>
          <p:cNvSpPr>
            <a:spLocks noGrp="1"/>
          </p:cNvSpPr>
          <p:nvPr>
            <p:ph type="sldNum" sz="quarter" idx="12"/>
          </p:nvPr>
        </p:nvSpPr>
        <p:spPr/>
        <p:txBody>
          <a:bodyPr/>
          <a:lstStyle/>
          <a:p>
            <a:fld id="{06BCDE18-6450-7E47-86D7-7AE5DE0C4572}" type="slidenum">
              <a:rPr lang="en-US" smtClean="0"/>
              <a:t>‹#›</a:t>
            </a:fld>
            <a:endParaRPr lang="en-US" dirty="0"/>
          </a:p>
        </p:txBody>
      </p:sp>
    </p:spTree>
    <p:extLst>
      <p:ext uri="{BB962C8B-B14F-4D97-AF65-F5344CB8AC3E}">
        <p14:creationId xmlns:p14="http://schemas.microsoft.com/office/powerpoint/2010/main" val="1413562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0A2A-2AFF-479B-215F-DF92818625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500751-F8D0-F2EE-D82C-E9764FE03F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FF4596-1947-8431-A442-9BA92053E9F6}"/>
              </a:ext>
            </a:extLst>
          </p:cNvPr>
          <p:cNvSpPr>
            <a:spLocks noGrp="1"/>
          </p:cNvSpPr>
          <p:nvPr>
            <p:ph type="dt" sz="half" idx="10"/>
          </p:nvPr>
        </p:nvSpPr>
        <p:spPr/>
        <p:txBody>
          <a:bodyPr/>
          <a:lstStyle/>
          <a:p>
            <a:fld id="{7F19E7ED-029F-CA47-AC43-15C1316E8E66}" type="datetimeFigureOut">
              <a:rPr lang="en-US" smtClean="0"/>
              <a:t>1/2/2023</a:t>
            </a:fld>
            <a:endParaRPr lang="en-US" dirty="0"/>
          </a:p>
        </p:txBody>
      </p:sp>
      <p:sp>
        <p:nvSpPr>
          <p:cNvPr id="5" name="Footer Placeholder 4">
            <a:extLst>
              <a:ext uri="{FF2B5EF4-FFF2-40B4-BE49-F238E27FC236}">
                <a16:creationId xmlns:a16="http://schemas.microsoft.com/office/drawing/2014/main" id="{961A539A-B38B-6CC6-0FB4-9A371B66C6B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D440D01-1B30-3627-9922-A7F4B3056112}"/>
              </a:ext>
            </a:extLst>
          </p:cNvPr>
          <p:cNvSpPr>
            <a:spLocks noGrp="1"/>
          </p:cNvSpPr>
          <p:nvPr>
            <p:ph type="sldNum" sz="quarter" idx="12"/>
          </p:nvPr>
        </p:nvSpPr>
        <p:spPr/>
        <p:txBody>
          <a:bodyPr/>
          <a:lstStyle/>
          <a:p>
            <a:fld id="{06BCDE18-6450-7E47-86D7-7AE5DE0C4572}" type="slidenum">
              <a:rPr lang="en-US" smtClean="0"/>
              <a:t>‹#›</a:t>
            </a:fld>
            <a:endParaRPr lang="en-US" dirty="0"/>
          </a:p>
        </p:txBody>
      </p:sp>
    </p:spTree>
    <p:extLst>
      <p:ext uri="{BB962C8B-B14F-4D97-AF65-F5344CB8AC3E}">
        <p14:creationId xmlns:p14="http://schemas.microsoft.com/office/powerpoint/2010/main" val="3466178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5D0BD-E9F1-4281-3774-976F5E8A27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B8CE65-CCF4-DBA4-7176-AB30ECCB73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06F36D-F3F1-F779-C8AC-EAB8414242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92B777-3164-F846-9C2A-185328407BDA}"/>
              </a:ext>
            </a:extLst>
          </p:cNvPr>
          <p:cNvSpPr>
            <a:spLocks noGrp="1"/>
          </p:cNvSpPr>
          <p:nvPr>
            <p:ph type="dt" sz="half" idx="10"/>
          </p:nvPr>
        </p:nvSpPr>
        <p:spPr/>
        <p:txBody>
          <a:bodyPr/>
          <a:lstStyle/>
          <a:p>
            <a:fld id="{7F19E7ED-029F-CA47-AC43-15C1316E8E66}" type="datetimeFigureOut">
              <a:rPr lang="en-US" smtClean="0"/>
              <a:t>1/2/2023</a:t>
            </a:fld>
            <a:endParaRPr lang="en-US" dirty="0"/>
          </a:p>
        </p:txBody>
      </p:sp>
      <p:sp>
        <p:nvSpPr>
          <p:cNvPr id="6" name="Footer Placeholder 5">
            <a:extLst>
              <a:ext uri="{FF2B5EF4-FFF2-40B4-BE49-F238E27FC236}">
                <a16:creationId xmlns:a16="http://schemas.microsoft.com/office/drawing/2014/main" id="{A3F0E052-919E-6B48-8692-5EE6477326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17093A9-598E-11E0-1465-9747540AC1EA}"/>
              </a:ext>
            </a:extLst>
          </p:cNvPr>
          <p:cNvSpPr>
            <a:spLocks noGrp="1"/>
          </p:cNvSpPr>
          <p:nvPr>
            <p:ph type="sldNum" sz="quarter" idx="12"/>
          </p:nvPr>
        </p:nvSpPr>
        <p:spPr/>
        <p:txBody>
          <a:bodyPr/>
          <a:lstStyle/>
          <a:p>
            <a:fld id="{06BCDE18-6450-7E47-86D7-7AE5DE0C4572}" type="slidenum">
              <a:rPr lang="en-US" smtClean="0"/>
              <a:t>‹#›</a:t>
            </a:fld>
            <a:endParaRPr lang="en-US" dirty="0"/>
          </a:p>
        </p:txBody>
      </p:sp>
    </p:spTree>
    <p:extLst>
      <p:ext uri="{BB962C8B-B14F-4D97-AF65-F5344CB8AC3E}">
        <p14:creationId xmlns:p14="http://schemas.microsoft.com/office/powerpoint/2010/main" val="1152638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E52DC-04B1-37AF-43D4-E4AE26E86E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2BFF5A-580B-7701-105D-1968F7096D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5E3CE-405A-820E-C9F4-8CC7301BAE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198B2F-4538-5D9B-B27A-FF3A08B826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D02FC9-4C74-9B9C-904F-BDC5A73A86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EC8EB9-FAB8-E214-0C8B-7E4693CBDAC6}"/>
              </a:ext>
            </a:extLst>
          </p:cNvPr>
          <p:cNvSpPr>
            <a:spLocks noGrp="1"/>
          </p:cNvSpPr>
          <p:nvPr>
            <p:ph type="dt" sz="half" idx="10"/>
          </p:nvPr>
        </p:nvSpPr>
        <p:spPr/>
        <p:txBody>
          <a:bodyPr/>
          <a:lstStyle/>
          <a:p>
            <a:fld id="{7F19E7ED-029F-CA47-AC43-15C1316E8E66}" type="datetimeFigureOut">
              <a:rPr lang="en-US" smtClean="0"/>
              <a:t>1/2/2023</a:t>
            </a:fld>
            <a:endParaRPr lang="en-US" dirty="0"/>
          </a:p>
        </p:txBody>
      </p:sp>
      <p:sp>
        <p:nvSpPr>
          <p:cNvPr id="8" name="Footer Placeholder 7">
            <a:extLst>
              <a:ext uri="{FF2B5EF4-FFF2-40B4-BE49-F238E27FC236}">
                <a16:creationId xmlns:a16="http://schemas.microsoft.com/office/drawing/2014/main" id="{1DF343C0-79F6-53AE-E35A-2AAED4C4550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4EFD607-501F-4739-3FA3-13C2BCB6E1C8}"/>
              </a:ext>
            </a:extLst>
          </p:cNvPr>
          <p:cNvSpPr>
            <a:spLocks noGrp="1"/>
          </p:cNvSpPr>
          <p:nvPr>
            <p:ph type="sldNum" sz="quarter" idx="12"/>
          </p:nvPr>
        </p:nvSpPr>
        <p:spPr/>
        <p:txBody>
          <a:bodyPr/>
          <a:lstStyle/>
          <a:p>
            <a:fld id="{06BCDE18-6450-7E47-86D7-7AE5DE0C4572}" type="slidenum">
              <a:rPr lang="en-US" smtClean="0"/>
              <a:t>‹#›</a:t>
            </a:fld>
            <a:endParaRPr lang="en-US" dirty="0"/>
          </a:p>
        </p:txBody>
      </p:sp>
    </p:spTree>
    <p:extLst>
      <p:ext uri="{BB962C8B-B14F-4D97-AF65-F5344CB8AC3E}">
        <p14:creationId xmlns:p14="http://schemas.microsoft.com/office/powerpoint/2010/main" val="2873634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299EA-DE74-9A91-C3DD-CE5528DCD9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4D9B20-8BC8-42B8-C3B6-338C07C5449C}"/>
              </a:ext>
            </a:extLst>
          </p:cNvPr>
          <p:cNvSpPr>
            <a:spLocks noGrp="1"/>
          </p:cNvSpPr>
          <p:nvPr>
            <p:ph type="dt" sz="half" idx="10"/>
          </p:nvPr>
        </p:nvSpPr>
        <p:spPr/>
        <p:txBody>
          <a:bodyPr/>
          <a:lstStyle/>
          <a:p>
            <a:fld id="{7F19E7ED-029F-CA47-AC43-15C1316E8E66}" type="datetimeFigureOut">
              <a:rPr lang="en-US" smtClean="0"/>
              <a:t>1/2/2023</a:t>
            </a:fld>
            <a:endParaRPr lang="en-US" dirty="0"/>
          </a:p>
        </p:txBody>
      </p:sp>
      <p:sp>
        <p:nvSpPr>
          <p:cNvPr id="4" name="Footer Placeholder 3">
            <a:extLst>
              <a:ext uri="{FF2B5EF4-FFF2-40B4-BE49-F238E27FC236}">
                <a16:creationId xmlns:a16="http://schemas.microsoft.com/office/drawing/2014/main" id="{4D375A57-8703-FEC4-2402-0DFD5BAD55B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1498F25-167C-9FF7-A851-9F747C60F2A2}"/>
              </a:ext>
            </a:extLst>
          </p:cNvPr>
          <p:cNvSpPr>
            <a:spLocks noGrp="1"/>
          </p:cNvSpPr>
          <p:nvPr>
            <p:ph type="sldNum" sz="quarter" idx="12"/>
          </p:nvPr>
        </p:nvSpPr>
        <p:spPr/>
        <p:txBody>
          <a:bodyPr/>
          <a:lstStyle/>
          <a:p>
            <a:fld id="{06BCDE18-6450-7E47-86D7-7AE5DE0C4572}" type="slidenum">
              <a:rPr lang="en-US" smtClean="0"/>
              <a:t>‹#›</a:t>
            </a:fld>
            <a:endParaRPr lang="en-US" dirty="0"/>
          </a:p>
        </p:txBody>
      </p:sp>
    </p:spTree>
    <p:extLst>
      <p:ext uri="{BB962C8B-B14F-4D97-AF65-F5344CB8AC3E}">
        <p14:creationId xmlns:p14="http://schemas.microsoft.com/office/powerpoint/2010/main" val="4048456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CF190A-8FEB-AD14-CF8F-B7091CECD0A6}"/>
              </a:ext>
            </a:extLst>
          </p:cNvPr>
          <p:cNvSpPr>
            <a:spLocks noGrp="1"/>
          </p:cNvSpPr>
          <p:nvPr>
            <p:ph type="dt" sz="half" idx="10"/>
          </p:nvPr>
        </p:nvSpPr>
        <p:spPr/>
        <p:txBody>
          <a:bodyPr/>
          <a:lstStyle/>
          <a:p>
            <a:fld id="{7F19E7ED-029F-CA47-AC43-15C1316E8E66}" type="datetimeFigureOut">
              <a:rPr lang="en-US" smtClean="0"/>
              <a:t>1/2/2023</a:t>
            </a:fld>
            <a:endParaRPr lang="en-US" dirty="0"/>
          </a:p>
        </p:txBody>
      </p:sp>
      <p:sp>
        <p:nvSpPr>
          <p:cNvPr id="3" name="Footer Placeholder 2">
            <a:extLst>
              <a:ext uri="{FF2B5EF4-FFF2-40B4-BE49-F238E27FC236}">
                <a16:creationId xmlns:a16="http://schemas.microsoft.com/office/drawing/2014/main" id="{AB748EDB-A32E-7CA1-3280-EE50A6C9C87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5E3511A-09D0-E75D-796E-2423D3309D6B}"/>
              </a:ext>
            </a:extLst>
          </p:cNvPr>
          <p:cNvSpPr>
            <a:spLocks noGrp="1"/>
          </p:cNvSpPr>
          <p:nvPr>
            <p:ph type="sldNum" sz="quarter" idx="12"/>
          </p:nvPr>
        </p:nvSpPr>
        <p:spPr/>
        <p:txBody>
          <a:bodyPr/>
          <a:lstStyle/>
          <a:p>
            <a:fld id="{06BCDE18-6450-7E47-86D7-7AE5DE0C4572}" type="slidenum">
              <a:rPr lang="en-US" smtClean="0"/>
              <a:t>‹#›</a:t>
            </a:fld>
            <a:endParaRPr lang="en-US" dirty="0"/>
          </a:p>
        </p:txBody>
      </p:sp>
    </p:spTree>
    <p:extLst>
      <p:ext uri="{BB962C8B-B14F-4D97-AF65-F5344CB8AC3E}">
        <p14:creationId xmlns:p14="http://schemas.microsoft.com/office/powerpoint/2010/main" val="4213086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14E29-9F32-3BB0-7866-387BD630AA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516443-6CC4-27B8-5E71-6987D87397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DFC301-A32E-1E05-53EA-18A37C9C95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0F644D-ADD2-5AED-6712-1B8D598C8262}"/>
              </a:ext>
            </a:extLst>
          </p:cNvPr>
          <p:cNvSpPr>
            <a:spLocks noGrp="1"/>
          </p:cNvSpPr>
          <p:nvPr>
            <p:ph type="dt" sz="half" idx="10"/>
          </p:nvPr>
        </p:nvSpPr>
        <p:spPr/>
        <p:txBody>
          <a:bodyPr/>
          <a:lstStyle/>
          <a:p>
            <a:fld id="{7F19E7ED-029F-CA47-AC43-15C1316E8E66}" type="datetimeFigureOut">
              <a:rPr lang="en-US" smtClean="0"/>
              <a:t>1/2/2023</a:t>
            </a:fld>
            <a:endParaRPr lang="en-US" dirty="0"/>
          </a:p>
        </p:txBody>
      </p:sp>
      <p:sp>
        <p:nvSpPr>
          <p:cNvPr id="6" name="Footer Placeholder 5">
            <a:extLst>
              <a:ext uri="{FF2B5EF4-FFF2-40B4-BE49-F238E27FC236}">
                <a16:creationId xmlns:a16="http://schemas.microsoft.com/office/drawing/2014/main" id="{4E74F243-FB97-D887-5BDB-C39CB8080D1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CCDF125-D664-DFA6-820E-DDF09B197B4E}"/>
              </a:ext>
            </a:extLst>
          </p:cNvPr>
          <p:cNvSpPr>
            <a:spLocks noGrp="1"/>
          </p:cNvSpPr>
          <p:nvPr>
            <p:ph type="sldNum" sz="quarter" idx="12"/>
          </p:nvPr>
        </p:nvSpPr>
        <p:spPr/>
        <p:txBody>
          <a:bodyPr/>
          <a:lstStyle/>
          <a:p>
            <a:fld id="{06BCDE18-6450-7E47-86D7-7AE5DE0C4572}" type="slidenum">
              <a:rPr lang="en-US" smtClean="0"/>
              <a:t>‹#›</a:t>
            </a:fld>
            <a:endParaRPr lang="en-US" dirty="0"/>
          </a:p>
        </p:txBody>
      </p:sp>
    </p:spTree>
    <p:extLst>
      <p:ext uri="{BB962C8B-B14F-4D97-AF65-F5344CB8AC3E}">
        <p14:creationId xmlns:p14="http://schemas.microsoft.com/office/powerpoint/2010/main" val="3682115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A8A4D-07EA-6FD7-FE4E-48D6841DBC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DB0B85-35A1-00A7-7469-9A53EBBCC2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9BC7C9D-1ED4-5EE2-51FB-745E6F70C3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0FE3ED-4154-9D34-D713-1471CF19B46A}"/>
              </a:ext>
            </a:extLst>
          </p:cNvPr>
          <p:cNvSpPr>
            <a:spLocks noGrp="1"/>
          </p:cNvSpPr>
          <p:nvPr>
            <p:ph type="dt" sz="half" idx="10"/>
          </p:nvPr>
        </p:nvSpPr>
        <p:spPr/>
        <p:txBody>
          <a:bodyPr/>
          <a:lstStyle/>
          <a:p>
            <a:fld id="{7F19E7ED-029F-CA47-AC43-15C1316E8E66}" type="datetimeFigureOut">
              <a:rPr lang="en-US" smtClean="0"/>
              <a:t>1/2/2023</a:t>
            </a:fld>
            <a:endParaRPr lang="en-US" dirty="0"/>
          </a:p>
        </p:txBody>
      </p:sp>
      <p:sp>
        <p:nvSpPr>
          <p:cNvPr id="6" name="Footer Placeholder 5">
            <a:extLst>
              <a:ext uri="{FF2B5EF4-FFF2-40B4-BE49-F238E27FC236}">
                <a16:creationId xmlns:a16="http://schemas.microsoft.com/office/drawing/2014/main" id="{E0B5C594-1230-E566-65C0-FDA48356C15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9715CC4-DC94-9451-FABC-FCACA868325D}"/>
              </a:ext>
            </a:extLst>
          </p:cNvPr>
          <p:cNvSpPr>
            <a:spLocks noGrp="1"/>
          </p:cNvSpPr>
          <p:nvPr>
            <p:ph type="sldNum" sz="quarter" idx="12"/>
          </p:nvPr>
        </p:nvSpPr>
        <p:spPr/>
        <p:txBody>
          <a:bodyPr/>
          <a:lstStyle/>
          <a:p>
            <a:fld id="{06BCDE18-6450-7E47-86D7-7AE5DE0C4572}" type="slidenum">
              <a:rPr lang="en-US" smtClean="0"/>
              <a:t>‹#›</a:t>
            </a:fld>
            <a:endParaRPr lang="en-US" dirty="0"/>
          </a:p>
        </p:txBody>
      </p:sp>
    </p:spTree>
    <p:extLst>
      <p:ext uri="{BB962C8B-B14F-4D97-AF65-F5344CB8AC3E}">
        <p14:creationId xmlns:p14="http://schemas.microsoft.com/office/powerpoint/2010/main" val="3321043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E5F416-CB43-88CB-81D8-E04ED4DC1F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3C3EB6-58B1-A827-25FE-581F43C633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27EEEC-3B36-5E52-549C-6A52C7813A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19E7ED-029F-CA47-AC43-15C1316E8E66}" type="datetimeFigureOut">
              <a:rPr lang="en-US" smtClean="0"/>
              <a:t>1/2/2023</a:t>
            </a:fld>
            <a:endParaRPr lang="en-US" dirty="0"/>
          </a:p>
        </p:txBody>
      </p:sp>
      <p:sp>
        <p:nvSpPr>
          <p:cNvPr id="5" name="Footer Placeholder 4">
            <a:extLst>
              <a:ext uri="{FF2B5EF4-FFF2-40B4-BE49-F238E27FC236}">
                <a16:creationId xmlns:a16="http://schemas.microsoft.com/office/drawing/2014/main" id="{04D433B4-F165-2127-D9F3-50DCF68293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659D8F0-D3B7-1504-1F62-B90ED374E5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BCDE18-6450-7E47-86D7-7AE5DE0C4572}" type="slidenum">
              <a:rPr lang="en-US" smtClean="0"/>
              <a:t>‹#›</a:t>
            </a:fld>
            <a:endParaRPr lang="en-US" dirty="0"/>
          </a:p>
        </p:txBody>
      </p:sp>
    </p:spTree>
    <p:extLst>
      <p:ext uri="{BB962C8B-B14F-4D97-AF65-F5344CB8AC3E}">
        <p14:creationId xmlns:p14="http://schemas.microsoft.com/office/powerpoint/2010/main" val="8053857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Why is The Throne of God Power Central? - emeryhorvath.com">
            <a:extLst>
              <a:ext uri="{FF2B5EF4-FFF2-40B4-BE49-F238E27FC236}">
                <a16:creationId xmlns:a16="http://schemas.microsoft.com/office/drawing/2014/main" id="{FF8E9B7E-EC18-8B9A-DB42-FE0D1D48AE8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22832" r="13875"/>
          <a:stretch/>
        </p:blipFill>
        <p:spPr bwMode="auto">
          <a:xfrm>
            <a:off x="7900988" y="0"/>
            <a:ext cx="4277281"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74E167B-35DE-DD81-CE13-77383D989087}"/>
              </a:ext>
            </a:extLst>
          </p:cNvPr>
          <p:cNvSpPr txBox="1"/>
          <p:nvPr/>
        </p:nvSpPr>
        <p:spPr>
          <a:xfrm>
            <a:off x="259557" y="142875"/>
            <a:ext cx="9456500" cy="1200329"/>
          </a:xfrm>
          <a:prstGeom prst="rect">
            <a:avLst/>
          </a:prstGeom>
          <a:noFill/>
        </p:spPr>
        <p:txBody>
          <a:bodyPr wrap="square" rtlCol="0">
            <a:spAutoFit/>
          </a:bodyPr>
          <a:lstStyle/>
          <a:p>
            <a:pPr algn="ctr"/>
            <a:r>
              <a:rPr lang="en-AU" sz="3400" b="1" i="0" u="none" strike="noStrike" dirty="0">
                <a:solidFill>
                  <a:schemeClr val="bg1"/>
                </a:solidFill>
                <a:effectLst/>
                <a:latin typeface="Arial" panose="020B0604020202020204" pitchFamily="34" charset="0"/>
                <a:cs typeface="Arial" panose="020B0604020202020204" pitchFamily="34" charset="0"/>
              </a:rPr>
              <a:t>My God is so big, so strong and so mighty,</a:t>
            </a:r>
            <a:br>
              <a:rPr lang="en-AU" sz="3400" b="1" dirty="0">
                <a:solidFill>
                  <a:schemeClr val="bg1"/>
                </a:solidFill>
                <a:latin typeface="Arial" panose="020B0604020202020204" pitchFamily="34" charset="0"/>
                <a:cs typeface="Arial" panose="020B0604020202020204" pitchFamily="34" charset="0"/>
              </a:rPr>
            </a:br>
            <a:r>
              <a:rPr lang="en-AU" sz="3400" b="1" dirty="0">
                <a:solidFill>
                  <a:schemeClr val="bg1"/>
                </a:solidFill>
                <a:latin typeface="Arial" panose="020B0604020202020204" pitchFamily="34" charset="0"/>
                <a:cs typeface="Arial" panose="020B0604020202020204" pitchFamily="34" charset="0"/>
              </a:rPr>
              <a:t>t</a:t>
            </a:r>
            <a:r>
              <a:rPr lang="en-AU" sz="3400" b="1" i="0" u="none" strike="noStrike" dirty="0">
                <a:solidFill>
                  <a:schemeClr val="bg1"/>
                </a:solidFill>
                <a:effectLst/>
                <a:latin typeface="Arial" panose="020B0604020202020204" pitchFamily="34" charset="0"/>
                <a:cs typeface="Arial" panose="020B0604020202020204" pitchFamily="34" charset="0"/>
              </a:rPr>
              <a:t>here's nothing my God</a:t>
            </a:r>
            <a:r>
              <a:rPr lang="en-AU" sz="3600" b="1" i="0" u="none" strike="noStrike" dirty="0">
                <a:solidFill>
                  <a:schemeClr val="bg1"/>
                </a:solidFill>
                <a:effectLst/>
                <a:latin typeface="Arial" panose="020B0604020202020204" pitchFamily="34" charset="0"/>
                <a:cs typeface="Arial" panose="020B0604020202020204" pitchFamily="34" charset="0"/>
              </a:rPr>
              <a:t> _________.</a:t>
            </a:r>
            <a:endParaRPr lang="en-US" sz="3600" b="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8368075-A937-DEEA-B23C-C55B430307F2}"/>
              </a:ext>
            </a:extLst>
          </p:cNvPr>
          <p:cNvSpPr txBox="1"/>
          <p:nvPr/>
        </p:nvSpPr>
        <p:spPr>
          <a:xfrm>
            <a:off x="6202816" y="676454"/>
            <a:ext cx="2398815" cy="615553"/>
          </a:xfrm>
          <a:prstGeom prst="rect">
            <a:avLst/>
          </a:prstGeom>
          <a:noFill/>
        </p:spPr>
        <p:txBody>
          <a:bodyPr wrap="square" rtlCol="0">
            <a:spAutoFit/>
          </a:bodyPr>
          <a:lstStyle/>
          <a:p>
            <a:pPr algn="ctr"/>
            <a:r>
              <a:rPr lang="en-US" sz="3400" b="1" dirty="0">
                <a:solidFill>
                  <a:schemeClr val="accent4"/>
                </a:solidFill>
                <a:latin typeface="Arial" panose="020B0604020202020204" pitchFamily="34" charset="0"/>
                <a:cs typeface="Arial" panose="020B0604020202020204" pitchFamily="34" charset="0"/>
              </a:rPr>
              <a:t>cannot do</a:t>
            </a:r>
          </a:p>
        </p:txBody>
      </p:sp>
      <p:sp>
        <p:nvSpPr>
          <p:cNvPr id="6" name="TextBox 5">
            <a:extLst>
              <a:ext uri="{FF2B5EF4-FFF2-40B4-BE49-F238E27FC236}">
                <a16:creationId xmlns:a16="http://schemas.microsoft.com/office/drawing/2014/main" id="{32F30A61-55F4-E1CC-120C-6B11407375B2}"/>
              </a:ext>
            </a:extLst>
          </p:cNvPr>
          <p:cNvSpPr txBox="1"/>
          <p:nvPr/>
        </p:nvSpPr>
        <p:spPr>
          <a:xfrm>
            <a:off x="259556" y="1715512"/>
            <a:ext cx="8967535" cy="1138773"/>
          </a:xfrm>
          <a:prstGeom prst="rect">
            <a:avLst/>
          </a:prstGeom>
          <a:noFill/>
        </p:spPr>
        <p:txBody>
          <a:bodyPr wrap="square" rtlCol="0">
            <a:spAutoFit/>
          </a:bodyPr>
          <a:lstStyle/>
          <a:p>
            <a:pPr algn="ctr"/>
            <a:r>
              <a:rPr lang="en-US" sz="3400" b="1" dirty="0">
                <a:solidFill>
                  <a:schemeClr val="bg1"/>
                </a:solidFill>
                <a:latin typeface="Arial" panose="020B0604020202020204" pitchFamily="34" charset="0"/>
                <a:cs typeface="Arial" panose="020B0604020202020204" pitchFamily="34" charset="0"/>
              </a:rPr>
              <a:t>“..</a:t>
            </a:r>
            <a:r>
              <a:rPr lang="en-US" sz="3400" b="1" i="1" dirty="0">
                <a:solidFill>
                  <a:schemeClr val="bg1"/>
                </a:solidFill>
                <a:latin typeface="Arial" panose="020B0604020202020204" pitchFamily="34" charset="0"/>
                <a:cs typeface="Arial" panose="020B0604020202020204" pitchFamily="34" charset="0"/>
              </a:rPr>
              <a:t>for God cannot deny who he is</a:t>
            </a:r>
            <a:r>
              <a:rPr lang="en-US" sz="3400" b="1" dirty="0">
                <a:solidFill>
                  <a:schemeClr val="bg1"/>
                </a:solidFill>
                <a:latin typeface="Arial" panose="020B0604020202020204" pitchFamily="34" charset="0"/>
                <a:cs typeface="Arial" panose="020B0604020202020204" pitchFamily="34" charset="0"/>
              </a:rPr>
              <a:t>.”</a:t>
            </a:r>
          </a:p>
          <a:p>
            <a:pPr algn="ctr"/>
            <a:r>
              <a:rPr lang="en-US" sz="3400" b="1" dirty="0">
                <a:solidFill>
                  <a:schemeClr val="bg1"/>
                </a:solidFill>
                <a:latin typeface="Arial" panose="020B0604020202020204" pitchFamily="34" charset="0"/>
                <a:cs typeface="Arial" panose="020B0604020202020204" pitchFamily="34" charset="0"/>
              </a:rPr>
              <a:t>(2 Timothy 2:13)</a:t>
            </a:r>
          </a:p>
        </p:txBody>
      </p:sp>
      <p:sp>
        <p:nvSpPr>
          <p:cNvPr id="7" name="TextBox 6">
            <a:extLst>
              <a:ext uri="{FF2B5EF4-FFF2-40B4-BE49-F238E27FC236}">
                <a16:creationId xmlns:a16="http://schemas.microsoft.com/office/drawing/2014/main" id="{5989C27D-C624-B11B-ED5E-83FEB94FBD7E}"/>
              </a:ext>
            </a:extLst>
          </p:cNvPr>
          <p:cNvSpPr txBox="1"/>
          <p:nvPr/>
        </p:nvSpPr>
        <p:spPr>
          <a:xfrm>
            <a:off x="259556" y="3353544"/>
            <a:ext cx="8506079" cy="1661993"/>
          </a:xfrm>
          <a:prstGeom prst="rect">
            <a:avLst/>
          </a:prstGeom>
          <a:noFill/>
        </p:spPr>
        <p:txBody>
          <a:bodyPr wrap="square" rtlCol="0">
            <a:spAutoFit/>
          </a:bodyPr>
          <a:lstStyle/>
          <a:p>
            <a:pPr algn="ctr"/>
            <a:r>
              <a:rPr lang="en-US" sz="3400" b="1" dirty="0">
                <a:solidFill>
                  <a:schemeClr val="bg1"/>
                </a:solidFill>
                <a:latin typeface="Arial" panose="020B0604020202020204" pitchFamily="34" charset="0"/>
                <a:cs typeface="Arial" panose="020B0604020202020204" pitchFamily="34" charset="0"/>
              </a:rPr>
              <a:t>The God who can’t do some ‘things’ is more awesome than the God who can do everything.</a:t>
            </a:r>
          </a:p>
        </p:txBody>
      </p:sp>
      <p:sp>
        <p:nvSpPr>
          <p:cNvPr id="8" name="TextBox 7">
            <a:extLst>
              <a:ext uri="{FF2B5EF4-FFF2-40B4-BE49-F238E27FC236}">
                <a16:creationId xmlns:a16="http://schemas.microsoft.com/office/drawing/2014/main" id="{94910E9B-CFA2-11AD-34E8-21EAB518EB24}"/>
              </a:ext>
            </a:extLst>
          </p:cNvPr>
          <p:cNvSpPr txBox="1"/>
          <p:nvPr/>
        </p:nvSpPr>
        <p:spPr>
          <a:xfrm>
            <a:off x="259556" y="5514796"/>
            <a:ext cx="8967534" cy="1138773"/>
          </a:xfrm>
          <a:prstGeom prst="rect">
            <a:avLst/>
          </a:prstGeom>
          <a:noFill/>
        </p:spPr>
        <p:txBody>
          <a:bodyPr wrap="square" rtlCol="0">
            <a:spAutoFit/>
          </a:bodyPr>
          <a:lstStyle/>
          <a:p>
            <a:pPr algn="ctr"/>
            <a:r>
              <a:rPr lang="en-US" sz="3400" b="1" dirty="0">
                <a:solidFill>
                  <a:schemeClr val="bg1"/>
                </a:solidFill>
                <a:latin typeface="Arial" panose="020B0604020202020204" pitchFamily="34" charset="0"/>
                <a:cs typeface="Arial" panose="020B0604020202020204" pitchFamily="34" charset="0"/>
              </a:rPr>
              <a:t>The things God can’t do = a Happy New Year for His children in 2023 and beyond. </a:t>
            </a:r>
          </a:p>
        </p:txBody>
      </p:sp>
    </p:spTree>
    <p:extLst>
      <p:ext uri="{BB962C8B-B14F-4D97-AF65-F5344CB8AC3E}">
        <p14:creationId xmlns:p14="http://schemas.microsoft.com/office/powerpoint/2010/main" val="247978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een chalkboard in a frame&#10;&#10;Description automatically generated with medium confidence">
            <a:extLst>
              <a:ext uri="{FF2B5EF4-FFF2-40B4-BE49-F238E27FC236}">
                <a16:creationId xmlns:a16="http://schemas.microsoft.com/office/drawing/2014/main" id="{E7D30EB7-1698-B516-78BA-902557AC15C6}"/>
              </a:ext>
            </a:extLst>
          </p:cNvPr>
          <p:cNvPicPr>
            <a:picLocks noChangeAspect="1"/>
          </p:cNvPicPr>
          <p:nvPr/>
        </p:nvPicPr>
        <p:blipFill>
          <a:blip r:embed="rId3"/>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3BB731BC-008C-CE3C-0F45-09713E27A4BE}"/>
              </a:ext>
            </a:extLst>
          </p:cNvPr>
          <p:cNvSpPr txBox="1"/>
          <p:nvPr/>
        </p:nvSpPr>
        <p:spPr>
          <a:xfrm>
            <a:off x="742950" y="489705"/>
            <a:ext cx="10758488" cy="1569660"/>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GOD CANNOT LEARN AND GOD CANNOT BE SURPRISED </a:t>
            </a:r>
            <a:r>
              <a:rPr lang="en-US" sz="3200" b="1" dirty="0">
                <a:solidFill>
                  <a:schemeClr val="bg1"/>
                </a:solidFill>
                <a:latin typeface="Arial" panose="020B0604020202020204" pitchFamily="34" charset="0"/>
                <a:cs typeface="Arial" panose="020B0604020202020204" pitchFamily="34" charset="0"/>
              </a:rPr>
              <a:t>(PSALM 139)</a:t>
            </a:r>
          </a:p>
        </p:txBody>
      </p:sp>
      <p:cxnSp>
        <p:nvCxnSpPr>
          <p:cNvPr id="16" name="Straight Connector 15">
            <a:extLst>
              <a:ext uri="{FF2B5EF4-FFF2-40B4-BE49-F238E27FC236}">
                <a16:creationId xmlns:a16="http://schemas.microsoft.com/office/drawing/2014/main" id="{7B62628C-DC2F-5304-C91D-FA1F875C0E52}"/>
              </a:ext>
            </a:extLst>
          </p:cNvPr>
          <p:cNvCxnSpPr>
            <a:cxnSpLocks/>
          </p:cNvCxnSpPr>
          <p:nvPr/>
        </p:nvCxnSpPr>
        <p:spPr>
          <a:xfrm>
            <a:off x="742950" y="2257425"/>
            <a:ext cx="1051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FACC294-FCA9-3019-A9ED-6B2F16DD520F}"/>
              </a:ext>
            </a:extLst>
          </p:cNvPr>
          <p:cNvSpPr txBox="1"/>
          <p:nvPr/>
        </p:nvSpPr>
        <p:spPr>
          <a:xfrm>
            <a:off x="938073" y="2455486"/>
            <a:ext cx="5228473"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GOD’S PRESENCE IS AN INESCAPABLE FACT.</a:t>
            </a:r>
          </a:p>
        </p:txBody>
      </p:sp>
      <p:pic>
        <p:nvPicPr>
          <p:cNvPr id="11" name="Picture 10" descr="A person with her hands on her face&#10;&#10;Description automatically generated with medium confidence">
            <a:extLst>
              <a:ext uri="{FF2B5EF4-FFF2-40B4-BE49-F238E27FC236}">
                <a16:creationId xmlns:a16="http://schemas.microsoft.com/office/drawing/2014/main" id="{FD877F44-0337-ACBE-AB8F-DDC8FFE3BF0B}"/>
              </a:ext>
            </a:extLst>
          </p:cNvPr>
          <p:cNvPicPr>
            <a:picLocks noChangeAspect="1"/>
          </p:cNvPicPr>
          <p:nvPr/>
        </p:nvPicPr>
        <p:blipFill>
          <a:blip r:embed="rId4"/>
          <a:stretch>
            <a:fillRect/>
          </a:stretch>
        </p:blipFill>
        <p:spPr>
          <a:xfrm>
            <a:off x="5971423" y="2046624"/>
            <a:ext cx="4017620" cy="4811375"/>
          </a:xfrm>
          <a:prstGeom prst="rect">
            <a:avLst/>
          </a:prstGeom>
        </p:spPr>
      </p:pic>
      <p:pic>
        <p:nvPicPr>
          <p:cNvPr id="9" name="Picture 8" descr="A person with his hands on his face&#10;&#10;Description automatically generated with medium confidence">
            <a:extLst>
              <a:ext uri="{FF2B5EF4-FFF2-40B4-BE49-F238E27FC236}">
                <a16:creationId xmlns:a16="http://schemas.microsoft.com/office/drawing/2014/main" id="{1B24CEFA-129A-C6BE-DF51-CD1B5ABF1F1F}"/>
              </a:ext>
            </a:extLst>
          </p:cNvPr>
          <p:cNvPicPr>
            <a:picLocks noChangeAspect="1"/>
          </p:cNvPicPr>
          <p:nvPr/>
        </p:nvPicPr>
        <p:blipFill>
          <a:blip r:embed="rId5"/>
          <a:stretch>
            <a:fillRect/>
          </a:stretch>
        </p:blipFill>
        <p:spPr>
          <a:xfrm>
            <a:off x="9152258" y="1928813"/>
            <a:ext cx="3039742" cy="4929186"/>
          </a:xfrm>
          <a:prstGeom prst="rect">
            <a:avLst/>
          </a:prstGeom>
        </p:spPr>
      </p:pic>
      <p:sp>
        <p:nvSpPr>
          <p:cNvPr id="23" name="TextBox 22">
            <a:extLst>
              <a:ext uri="{FF2B5EF4-FFF2-40B4-BE49-F238E27FC236}">
                <a16:creationId xmlns:a16="http://schemas.microsoft.com/office/drawing/2014/main" id="{8B2E8393-6984-815D-29AE-5407781520CF}"/>
              </a:ext>
            </a:extLst>
          </p:cNvPr>
          <p:cNvSpPr txBox="1"/>
          <p:nvPr/>
        </p:nvSpPr>
        <p:spPr>
          <a:xfrm>
            <a:off x="742950" y="3821042"/>
            <a:ext cx="5423596"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GOD’S PRESENCE CAN BE A RADICAL THREAT.</a:t>
            </a:r>
          </a:p>
        </p:txBody>
      </p:sp>
      <p:sp>
        <p:nvSpPr>
          <p:cNvPr id="24" name="TextBox 23">
            <a:extLst>
              <a:ext uri="{FF2B5EF4-FFF2-40B4-BE49-F238E27FC236}">
                <a16:creationId xmlns:a16="http://schemas.microsoft.com/office/drawing/2014/main" id="{CF3F3C36-020E-4AA2-42F9-595AED3F8ADC}"/>
              </a:ext>
            </a:extLst>
          </p:cNvPr>
          <p:cNvSpPr txBox="1"/>
          <p:nvPr/>
        </p:nvSpPr>
        <p:spPr>
          <a:xfrm>
            <a:off x="602262" y="5291077"/>
            <a:ext cx="6332407"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GOD’S PRESENCE BRINGS US PRECIOUS COMFORT &amp; JOY.</a:t>
            </a:r>
          </a:p>
        </p:txBody>
      </p:sp>
    </p:spTree>
    <p:extLst>
      <p:ext uri="{BB962C8B-B14F-4D97-AF65-F5344CB8AC3E}">
        <p14:creationId xmlns:p14="http://schemas.microsoft.com/office/powerpoint/2010/main" val="408186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indfulness Practices - Welltory">
            <a:extLst>
              <a:ext uri="{FF2B5EF4-FFF2-40B4-BE49-F238E27FC236}">
                <a16:creationId xmlns:a16="http://schemas.microsoft.com/office/drawing/2014/main" id="{10BA7969-C90C-134D-09D3-4D4F977A41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000"/>
          <a:stretch/>
        </p:blipFill>
        <p:spPr bwMode="auto">
          <a:xfrm>
            <a:off x="0" y="0"/>
            <a:ext cx="12192000" cy="68822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B2FFD4E-B0D2-AE19-95B4-70CAB33E5168}"/>
              </a:ext>
            </a:extLst>
          </p:cNvPr>
          <p:cNvSpPr txBox="1"/>
          <p:nvPr/>
        </p:nvSpPr>
        <p:spPr>
          <a:xfrm>
            <a:off x="200025" y="157163"/>
            <a:ext cx="11772900" cy="584775"/>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GOD’S PRESENCE IS AN INESCAPABLE FACT. </a:t>
            </a:r>
          </a:p>
        </p:txBody>
      </p:sp>
      <p:sp>
        <p:nvSpPr>
          <p:cNvPr id="5" name="TextBox 4">
            <a:extLst>
              <a:ext uri="{FF2B5EF4-FFF2-40B4-BE49-F238E27FC236}">
                <a16:creationId xmlns:a16="http://schemas.microsoft.com/office/drawing/2014/main" id="{67561792-7B0C-ABBC-AA1F-A83F596F9B9C}"/>
              </a:ext>
            </a:extLst>
          </p:cNvPr>
          <p:cNvSpPr txBox="1"/>
          <p:nvPr/>
        </p:nvSpPr>
        <p:spPr>
          <a:xfrm>
            <a:off x="316706" y="943986"/>
            <a:ext cx="11558588" cy="2062103"/>
          </a:xfrm>
          <a:prstGeom prst="rect">
            <a:avLst/>
          </a:prstGeom>
          <a:solidFill>
            <a:schemeClr val="tx1">
              <a:alpha val="15000"/>
            </a:schemeClr>
          </a:solidFill>
        </p:spPr>
        <p:txBody>
          <a:bodyPr wrap="square" rtlCol="0">
            <a:spAutoFit/>
          </a:bodyPr>
          <a:lstStyle/>
          <a:p>
            <a:pPr algn="ctr"/>
            <a:r>
              <a:rPr lang="en-US" sz="3200" b="1" u="sng" dirty="0">
                <a:solidFill>
                  <a:schemeClr val="bg1"/>
                </a:solidFill>
                <a:latin typeface="Arial" panose="020B0604020202020204" pitchFamily="34" charset="0"/>
                <a:cs typeface="Arial" panose="020B0604020202020204" pitchFamily="34" charset="0"/>
              </a:rPr>
              <a:t>A. His knowledge surrounds us</a:t>
            </a:r>
            <a:r>
              <a:rPr lang="en-US" sz="3200" b="1" dirty="0">
                <a:solidFill>
                  <a:schemeClr val="bg1"/>
                </a:solidFill>
                <a:latin typeface="Arial" panose="020B0604020202020204" pitchFamily="34" charset="0"/>
                <a:cs typeface="Arial" panose="020B0604020202020204" pitchFamily="34" charset="0"/>
              </a:rPr>
              <a:t> = He knows everything about our heart (v1), our actions and thoughts (vs 2-3) and our words (v4) = He knows everything about our life – intimately &amp; infinitely more than we know ourselves. </a:t>
            </a:r>
          </a:p>
        </p:txBody>
      </p:sp>
      <p:sp>
        <p:nvSpPr>
          <p:cNvPr id="7" name="TextBox 6">
            <a:extLst>
              <a:ext uri="{FF2B5EF4-FFF2-40B4-BE49-F238E27FC236}">
                <a16:creationId xmlns:a16="http://schemas.microsoft.com/office/drawing/2014/main" id="{BBFBA4CA-1C78-1EDE-7675-B44D884E970F}"/>
              </a:ext>
            </a:extLst>
          </p:cNvPr>
          <p:cNvSpPr txBox="1"/>
          <p:nvPr/>
        </p:nvSpPr>
        <p:spPr>
          <a:xfrm>
            <a:off x="200025" y="3530024"/>
            <a:ext cx="11772900" cy="1569660"/>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All of our past, present and future are present to God - He sees all moments happening at once. He is timeless = independent and outside of time.</a:t>
            </a:r>
          </a:p>
        </p:txBody>
      </p:sp>
      <p:sp>
        <p:nvSpPr>
          <p:cNvPr id="9" name="TextBox 8">
            <a:extLst>
              <a:ext uri="{FF2B5EF4-FFF2-40B4-BE49-F238E27FC236}">
                <a16:creationId xmlns:a16="http://schemas.microsoft.com/office/drawing/2014/main" id="{1B88B0CE-B027-7A05-C7E3-2B40411E1AAB}"/>
              </a:ext>
            </a:extLst>
          </p:cNvPr>
          <p:cNvSpPr txBox="1"/>
          <p:nvPr/>
        </p:nvSpPr>
        <p:spPr>
          <a:xfrm>
            <a:off x="692944" y="5623619"/>
            <a:ext cx="10787062"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His intimate &amp; infinite knowledge of us = He can’t learn anything new about us + we can’t surprise Him.</a:t>
            </a:r>
          </a:p>
        </p:txBody>
      </p:sp>
    </p:spTree>
    <p:extLst>
      <p:ext uri="{BB962C8B-B14F-4D97-AF65-F5344CB8AC3E}">
        <p14:creationId xmlns:p14="http://schemas.microsoft.com/office/powerpoint/2010/main" val="409349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y Strength is in You Alone, Lord | Plants And Pillars">
            <a:extLst>
              <a:ext uri="{FF2B5EF4-FFF2-40B4-BE49-F238E27FC236}">
                <a16:creationId xmlns:a16="http://schemas.microsoft.com/office/drawing/2014/main" id="{03452887-A276-A5B4-89B4-5F273EF327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180"/>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307B106-58FA-0A04-FCEF-8A791E4C2FFF}"/>
              </a:ext>
            </a:extLst>
          </p:cNvPr>
          <p:cNvSpPr txBox="1"/>
          <p:nvPr/>
        </p:nvSpPr>
        <p:spPr>
          <a:xfrm>
            <a:off x="300038" y="93466"/>
            <a:ext cx="11530012" cy="1569660"/>
          </a:xfrm>
          <a:prstGeom prst="rect">
            <a:avLst/>
          </a:prstGeom>
          <a:noFill/>
        </p:spPr>
        <p:txBody>
          <a:bodyPr wrap="square" rtlCol="0">
            <a:spAutoFit/>
          </a:bodyPr>
          <a:lstStyle/>
          <a:p>
            <a:pPr algn="ctr"/>
            <a:r>
              <a:rPr lang="en-US" sz="3200" b="1" u="sng" dirty="0">
                <a:solidFill>
                  <a:schemeClr val="bg1"/>
                </a:solidFill>
                <a:latin typeface="Arial" panose="020B0604020202020204" pitchFamily="34" charset="0"/>
                <a:cs typeface="Arial" panose="020B0604020202020204" pitchFamily="34" charset="0"/>
              </a:rPr>
              <a:t>B. His presence surrounds us</a:t>
            </a:r>
            <a:r>
              <a:rPr lang="en-US" sz="3200" b="1" dirty="0">
                <a:solidFill>
                  <a:schemeClr val="bg1"/>
                </a:solidFill>
                <a:latin typeface="Arial" panose="020B0604020202020204" pitchFamily="34" charset="0"/>
                <a:cs typeface="Arial" panose="020B0604020202020204" pitchFamily="34" charset="0"/>
              </a:rPr>
              <a:t> = we can’t escape Him (v7), He is the heavens and the grave (v8), in distant seas and lands – every direction (v9) and in darkness (vs 10-11).</a:t>
            </a:r>
          </a:p>
        </p:txBody>
      </p:sp>
      <p:sp>
        <p:nvSpPr>
          <p:cNvPr id="5" name="TextBox 4">
            <a:extLst>
              <a:ext uri="{FF2B5EF4-FFF2-40B4-BE49-F238E27FC236}">
                <a16:creationId xmlns:a16="http://schemas.microsoft.com/office/drawing/2014/main" id="{BC0895C2-A240-2B94-DD6E-C77EF4EDD291}"/>
              </a:ext>
            </a:extLst>
          </p:cNvPr>
          <p:cNvSpPr txBox="1"/>
          <p:nvPr/>
        </p:nvSpPr>
        <p:spPr>
          <a:xfrm>
            <a:off x="128588" y="1971615"/>
            <a:ext cx="11872912"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Presence (face) = all of Him, He is completely present in every point in space = He can’t learn or be surprised.</a:t>
            </a:r>
          </a:p>
        </p:txBody>
      </p:sp>
      <p:sp>
        <p:nvSpPr>
          <p:cNvPr id="7" name="TextBox 6">
            <a:extLst>
              <a:ext uri="{FF2B5EF4-FFF2-40B4-BE49-F238E27FC236}">
                <a16:creationId xmlns:a16="http://schemas.microsoft.com/office/drawing/2014/main" id="{69759B2B-DC49-534A-CCB9-572FC3BE3447}"/>
              </a:ext>
            </a:extLst>
          </p:cNvPr>
          <p:cNvSpPr txBox="1"/>
          <p:nvPr/>
        </p:nvSpPr>
        <p:spPr>
          <a:xfrm>
            <a:off x="214313" y="3317561"/>
            <a:ext cx="11615737" cy="1569660"/>
          </a:xfrm>
          <a:prstGeom prst="rect">
            <a:avLst/>
          </a:prstGeom>
          <a:noFill/>
        </p:spPr>
        <p:txBody>
          <a:bodyPr wrap="square" rtlCol="0">
            <a:spAutoFit/>
          </a:bodyPr>
          <a:lstStyle/>
          <a:p>
            <a:pPr algn="ctr"/>
            <a:r>
              <a:rPr lang="en-US" sz="3200" b="1" u="sng" dirty="0">
                <a:solidFill>
                  <a:schemeClr val="bg1"/>
                </a:solidFill>
                <a:latin typeface="Arial" panose="020B0604020202020204" pitchFamily="34" charset="0"/>
                <a:cs typeface="Arial" panose="020B0604020202020204" pitchFamily="34" charset="0"/>
              </a:rPr>
              <a:t>C. His power surrounds us</a:t>
            </a:r>
            <a:r>
              <a:rPr lang="en-US" sz="3200" b="1" dirty="0">
                <a:solidFill>
                  <a:schemeClr val="bg1"/>
                </a:solidFill>
                <a:latin typeface="Arial" panose="020B0604020202020204" pitchFamily="34" charset="0"/>
                <a:cs typeface="Arial" panose="020B0604020202020204" pitchFamily="34" charset="0"/>
              </a:rPr>
              <a:t> = He created, sustains and upholds our body and soul (v13) and He alone decides the number of days we live (v16) = value, love &amp; purpose.  </a:t>
            </a:r>
          </a:p>
        </p:txBody>
      </p:sp>
      <p:sp>
        <p:nvSpPr>
          <p:cNvPr id="8" name="TextBox 7">
            <a:extLst>
              <a:ext uri="{FF2B5EF4-FFF2-40B4-BE49-F238E27FC236}">
                <a16:creationId xmlns:a16="http://schemas.microsoft.com/office/drawing/2014/main" id="{033A2377-9A95-1F50-D632-1D607D8962EF}"/>
              </a:ext>
            </a:extLst>
          </p:cNvPr>
          <p:cNvSpPr txBox="1"/>
          <p:nvPr/>
        </p:nvSpPr>
        <p:spPr>
          <a:xfrm>
            <a:off x="909637" y="4996828"/>
            <a:ext cx="11091863" cy="1569660"/>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Creating, sustaining, upholding &amp; ordaining = He can’t learn or be surprised. He knows the future because he has already been there.  </a:t>
            </a:r>
          </a:p>
        </p:txBody>
      </p:sp>
    </p:spTree>
    <p:extLst>
      <p:ext uri="{BB962C8B-B14F-4D97-AF65-F5344CB8AC3E}">
        <p14:creationId xmlns:p14="http://schemas.microsoft.com/office/powerpoint/2010/main" val="40679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ounseling someone who's angry with God">
            <a:extLst>
              <a:ext uri="{FF2B5EF4-FFF2-40B4-BE49-F238E27FC236}">
                <a16:creationId xmlns:a16="http://schemas.microsoft.com/office/drawing/2014/main" id="{862B218E-216E-0FBE-93DD-2CEA26FEDB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293"/>
          <a:stretch/>
        </p:blipFill>
        <p:spPr bwMode="auto">
          <a:xfrm>
            <a:off x="0" y="0"/>
            <a:ext cx="12175942"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9358F44-90C9-D3F7-54D8-500FCEA8B635}"/>
              </a:ext>
            </a:extLst>
          </p:cNvPr>
          <p:cNvSpPr txBox="1"/>
          <p:nvPr/>
        </p:nvSpPr>
        <p:spPr>
          <a:xfrm>
            <a:off x="239843" y="164892"/>
            <a:ext cx="11707318"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GOD’S PRESENCE IS A RADICAL THREAT.</a:t>
            </a:r>
          </a:p>
        </p:txBody>
      </p:sp>
      <p:sp>
        <p:nvSpPr>
          <p:cNvPr id="5" name="TextBox 4">
            <a:extLst>
              <a:ext uri="{FF2B5EF4-FFF2-40B4-BE49-F238E27FC236}">
                <a16:creationId xmlns:a16="http://schemas.microsoft.com/office/drawing/2014/main" id="{963C430D-7C7F-DDEC-87D1-6EC47CD8999A}"/>
              </a:ext>
            </a:extLst>
          </p:cNvPr>
          <p:cNvSpPr txBox="1"/>
          <p:nvPr/>
        </p:nvSpPr>
        <p:spPr>
          <a:xfrm>
            <a:off x="119921" y="1109272"/>
            <a:ext cx="11827238"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A. It can be suffocating &amp; threatening to us – </a:t>
            </a:r>
            <a:r>
              <a:rPr lang="en-US" sz="3000" b="1" i="1" dirty="0">
                <a:solidFill>
                  <a:schemeClr val="bg1"/>
                </a:solidFill>
                <a:latin typeface="Arial" panose="020B0604020202020204" pitchFamily="34" charset="0"/>
                <a:cs typeface="Arial" panose="020B0604020202020204" pitchFamily="34" charset="0"/>
              </a:rPr>
              <a:t>“You go before me and follow me (hem me in)… Such knowledge is too wonderful for me, too great for me to understand.”</a:t>
            </a:r>
            <a:r>
              <a:rPr lang="en-US" sz="3000" b="1" dirty="0">
                <a:solidFill>
                  <a:schemeClr val="bg1"/>
                </a:solidFill>
                <a:latin typeface="Arial" panose="020B0604020202020204" pitchFamily="34" charset="0"/>
                <a:cs typeface="Arial" panose="020B0604020202020204" pitchFamily="34" charset="0"/>
              </a:rPr>
              <a:t> (vs 5-6) </a:t>
            </a:r>
          </a:p>
        </p:txBody>
      </p:sp>
      <p:sp>
        <p:nvSpPr>
          <p:cNvPr id="7" name="TextBox 6">
            <a:extLst>
              <a:ext uri="{FF2B5EF4-FFF2-40B4-BE49-F238E27FC236}">
                <a16:creationId xmlns:a16="http://schemas.microsoft.com/office/drawing/2014/main" id="{A478508C-3826-D4BD-6DC0-F93055FD9C83}"/>
              </a:ext>
            </a:extLst>
          </p:cNvPr>
          <p:cNvSpPr txBox="1"/>
          <p:nvPr/>
        </p:nvSpPr>
        <p:spPr>
          <a:xfrm>
            <a:off x="239842" y="3162924"/>
            <a:ext cx="11707317" cy="1477328"/>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“If there is a god who sees everything, knows everything and ordains everything, then the future is set and we can’t be free. We are dehumanised.” </a:t>
            </a:r>
            <a:r>
              <a:rPr lang="en-US" sz="3000" b="1" dirty="0">
                <a:solidFill>
                  <a:schemeClr val="bg1"/>
                </a:solidFill>
                <a:latin typeface="Arial" panose="020B0604020202020204" pitchFamily="34" charset="0"/>
                <a:cs typeface="Arial" panose="020B0604020202020204" pitchFamily="34" charset="0"/>
              </a:rPr>
              <a:t>(Jean Paul Sartre)</a:t>
            </a:r>
          </a:p>
        </p:txBody>
      </p:sp>
      <p:sp>
        <p:nvSpPr>
          <p:cNvPr id="8" name="TextBox 7">
            <a:extLst>
              <a:ext uri="{FF2B5EF4-FFF2-40B4-BE49-F238E27FC236}">
                <a16:creationId xmlns:a16="http://schemas.microsoft.com/office/drawing/2014/main" id="{EA68F960-5702-2BEC-725F-0613136A38EF}"/>
              </a:ext>
            </a:extLst>
          </p:cNvPr>
          <p:cNvSpPr txBox="1"/>
          <p:nvPr/>
        </p:nvSpPr>
        <p:spPr>
          <a:xfrm>
            <a:off x="239843" y="5156616"/>
            <a:ext cx="11827238"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B.</a:t>
            </a:r>
            <a:r>
              <a:rPr lang="en-US" sz="3000" b="1" i="1" dirty="0">
                <a:solidFill>
                  <a:schemeClr val="bg1"/>
                </a:solidFill>
                <a:latin typeface="Arial" panose="020B0604020202020204" pitchFamily="34" charset="0"/>
                <a:cs typeface="Arial" panose="020B0604020202020204" pitchFamily="34" charset="0"/>
              </a:rPr>
              <a:t> “I can never escape from your Spirit. I can never get away from your presence.” </a:t>
            </a:r>
            <a:r>
              <a:rPr lang="en-US" sz="3000" b="1" dirty="0">
                <a:solidFill>
                  <a:schemeClr val="bg1"/>
                </a:solidFill>
                <a:latin typeface="Arial" panose="020B0604020202020204" pitchFamily="34" charset="0"/>
                <a:cs typeface="Arial" panose="020B0604020202020204" pitchFamily="34" charset="0"/>
              </a:rPr>
              <a:t>(v7) Sinful humans love self determination - how we live, right &amp; wrong. No freedom = meaningless life.</a:t>
            </a:r>
          </a:p>
        </p:txBody>
      </p:sp>
    </p:spTree>
    <p:extLst>
      <p:ext uri="{BB962C8B-B14F-4D97-AF65-F5344CB8AC3E}">
        <p14:creationId xmlns:p14="http://schemas.microsoft.com/office/powerpoint/2010/main" val="359218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A close-up of a person's arm&#10;&#10;Description automatically generated with low confidence">
            <a:extLst>
              <a:ext uri="{FF2B5EF4-FFF2-40B4-BE49-F238E27FC236}">
                <a16:creationId xmlns:a16="http://schemas.microsoft.com/office/drawing/2014/main" id="{9E6D1E05-ADA3-C8CD-76BD-0D808EAF5626}"/>
              </a:ext>
            </a:extLst>
          </p:cNvPr>
          <p:cNvPicPr>
            <a:picLocks noChangeAspect="1"/>
          </p:cNvPicPr>
          <p:nvPr/>
        </p:nvPicPr>
        <p:blipFill rotWithShape="1">
          <a:blip r:embed="rId3"/>
          <a:srcRect l="25069"/>
          <a:stretch/>
        </p:blipFill>
        <p:spPr>
          <a:xfrm>
            <a:off x="0" y="0"/>
            <a:ext cx="3687097" cy="6890879"/>
          </a:xfrm>
          <a:prstGeom prst="rect">
            <a:avLst/>
          </a:prstGeom>
        </p:spPr>
      </p:pic>
      <p:sp>
        <p:nvSpPr>
          <p:cNvPr id="4" name="TextBox 3">
            <a:extLst>
              <a:ext uri="{FF2B5EF4-FFF2-40B4-BE49-F238E27FC236}">
                <a16:creationId xmlns:a16="http://schemas.microsoft.com/office/drawing/2014/main" id="{2D004C4D-B1BE-4848-925D-53BB8641FE0E}"/>
              </a:ext>
            </a:extLst>
          </p:cNvPr>
          <p:cNvSpPr txBox="1"/>
          <p:nvPr/>
        </p:nvSpPr>
        <p:spPr>
          <a:xfrm>
            <a:off x="652632" y="167069"/>
            <a:ext cx="11399217" cy="553998"/>
          </a:xfrm>
          <a:prstGeom prst="rect">
            <a:avLst/>
          </a:prstGeom>
          <a:solidFill>
            <a:schemeClr val="tx1">
              <a:alpha val="52811"/>
            </a:schemeClr>
          </a:solidFill>
        </p:spPr>
        <p:txBody>
          <a:bodyPr wrap="square" rtlCol="0">
            <a:spAutoFit/>
          </a:bodyPr>
          <a:lstStyle/>
          <a:p>
            <a:pPr algn="ctr"/>
            <a:r>
              <a:rPr lang="en-US" sz="3000" b="1" dirty="0">
                <a:solidFill>
                  <a:schemeClr val="accent2">
                    <a:lumMod val="20000"/>
                    <a:lumOff val="80000"/>
                  </a:schemeClr>
                </a:solidFill>
                <a:latin typeface="Arial" panose="020B0604020202020204" pitchFamily="34" charset="0"/>
                <a:cs typeface="Arial" panose="020B0604020202020204" pitchFamily="34" charset="0"/>
              </a:rPr>
              <a:t>GOD’S PRESENCE BRINGS US PRECIOUS COMFORT &amp; JOY.</a:t>
            </a:r>
          </a:p>
        </p:txBody>
      </p:sp>
      <p:sp>
        <p:nvSpPr>
          <p:cNvPr id="5" name="TextBox 4">
            <a:extLst>
              <a:ext uri="{FF2B5EF4-FFF2-40B4-BE49-F238E27FC236}">
                <a16:creationId xmlns:a16="http://schemas.microsoft.com/office/drawing/2014/main" id="{C3B213B5-04A6-B070-2CFA-6A5EF0B24184}"/>
              </a:ext>
            </a:extLst>
          </p:cNvPr>
          <p:cNvSpPr txBox="1"/>
          <p:nvPr/>
        </p:nvSpPr>
        <p:spPr>
          <a:xfrm>
            <a:off x="1843548" y="2459504"/>
            <a:ext cx="10208301" cy="1938992"/>
          </a:xfrm>
          <a:prstGeom prst="rect">
            <a:avLst/>
          </a:prstGeom>
          <a:noFill/>
        </p:spPr>
        <p:txBody>
          <a:bodyPr wrap="square" rtlCol="0">
            <a:spAutoFit/>
          </a:bodyPr>
          <a:lstStyle/>
          <a:p>
            <a:pPr algn="ctr"/>
            <a:r>
              <a:rPr lang="en-US" sz="3000" b="1" dirty="0">
                <a:solidFill>
                  <a:schemeClr val="accent2">
                    <a:lumMod val="20000"/>
                    <a:lumOff val="80000"/>
                  </a:schemeClr>
                </a:solidFill>
                <a:latin typeface="Arial" panose="020B0604020202020204" pitchFamily="34" charset="0"/>
                <a:cs typeface="Arial" panose="020B0604020202020204" pitchFamily="34" charset="0"/>
              </a:rPr>
              <a:t>A. </a:t>
            </a:r>
            <a:r>
              <a:rPr lang="en-US" sz="3000" b="1" i="1" dirty="0">
                <a:solidFill>
                  <a:schemeClr val="accent2">
                    <a:lumMod val="20000"/>
                    <a:lumOff val="80000"/>
                  </a:schemeClr>
                </a:solidFill>
                <a:latin typeface="Arial" panose="020B0604020202020204" pitchFamily="34" charset="0"/>
                <a:cs typeface="Arial" panose="020B0604020202020204" pitchFamily="34" charset="0"/>
              </a:rPr>
              <a:t>“Your hand is </a:t>
            </a:r>
            <a:r>
              <a:rPr lang="en-US" sz="3000" b="1" i="1" u="sng" dirty="0">
                <a:solidFill>
                  <a:schemeClr val="accent2">
                    <a:lumMod val="20000"/>
                    <a:lumOff val="80000"/>
                  </a:schemeClr>
                </a:solidFill>
                <a:latin typeface="Arial" panose="020B0604020202020204" pitchFamily="34" charset="0"/>
                <a:cs typeface="Arial" panose="020B0604020202020204" pitchFamily="34" charset="0"/>
              </a:rPr>
              <a:t>always</a:t>
            </a:r>
            <a:r>
              <a:rPr lang="en-US" sz="3000" b="1" i="1" dirty="0">
                <a:solidFill>
                  <a:schemeClr val="accent2">
                    <a:lumMod val="20000"/>
                    <a:lumOff val="80000"/>
                  </a:schemeClr>
                </a:solidFill>
                <a:latin typeface="Arial" panose="020B0604020202020204" pitchFamily="34" charset="0"/>
                <a:cs typeface="Arial" panose="020B0604020202020204" pitchFamily="34" charset="0"/>
              </a:rPr>
              <a:t> there to guide me and your strength will support me.” </a:t>
            </a:r>
            <a:r>
              <a:rPr lang="en-US" sz="3000" b="1" dirty="0">
                <a:solidFill>
                  <a:schemeClr val="accent2">
                    <a:lumMod val="20000"/>
                    <a:lumOff val="80000"/>
                  </a:schemeClr>
                </a:solidFill>
                <a:latin typeface="Arial" panose="020B0604020202020204" pitchFamily="34" charset="0"/>
                <a:cs typeface="Arial" panose="020B0604020202020204" pitchFamily="34" charset="0"/>
              </a:rPr>
              <a:t>(v10) = God makes sure you won’t stay lost or stay down after you stumble. He will always pursue you - He will never abandon you.</a:t>
            </a:r>
          </a:p>
        </p:txBody>
      </p:sp>
      <p:sp>
        <p:nvSpPr>
          <p:cNvPr id="6" name="TextBox 5">
            <a:extLst>
              <a:ext uri="{FF2B5EF4-FFF2-40B4-BE49-F238E27FC236}">
                <a16:creationId xmlns:a16="http://schemas.microsoft.com/office/drawing/2014/main" id="{129626B1-B103-7B5D-FDAF-6B8F240572F4}"/>
              </a:ext>
            </a:extLst>
          </p:cNvPr>
          <p:cNvSpPr txBox="1"/>
          <p:nvPr/>
        </p:nvSpPr>
        <p:spPr>
          <a:xfrm>
            <a:off x="2000519" y="4769106"/>
            <a:ext cx="9924379" cy="1938992"/>
          </a:xfrm>
          <a:prstGeom prst="rect">
            <a:avLst/>
          </a:prstGeom>
          <a:noFill/>
        </p:spPr>
        <p:txBody>
          <a:bodyPr wrap="square" rtlCol="0">
            <a:spAutoFit/>
          </a:bodyPr>
          <a:lstStyle/>
          <a:p>
            <a:pPr algn="ctr"/>
            <a:r>
              <a:rPr lang="en-US" sz="3000" b="1" i="1" dirty="0">
                <a:solidFill>
                  <a:schemeClr val="accent2">
                    <a:lumMod val="20000"/>
                    <a:lumOff val="80000"/>
                  </a:schemeClr>
                </a:solidFill>
                <a:latin typeface="Arial" panose="020B0604020202020204" pitchFamily="34" charset="0"/>
                <a:cs typeface="Arial" panose="020B0604020202020204" pitchFamily="34" charset="0"/>
              </a:rPr>
              <a:t>“The problem I have with my desire to be free and have no god, is that I have nothing outside of myself that I can depend on. I have no one to guide me or to hold onto. Its all up to me.” </a:t>
            </a:r>
            <a:r>
              <a:rPr lang="en-US" sz="3000" b="1" dirty="0">
                <a:solidFill>
                  <a:schemeClr val="accent2">
                    <a:lumMod val="20000"/>
                    <a:lumOff val="80000"/>
                  </a:schemeClr>
                </a:solidFill>
                <a:latin typeface="Arial" panose="020B0604020202020204" pitchFamily="34" charset="0"/>
                <a:cs typeface="Arial" panose="020B0604020202020204" pitchFamily="34" charset="0"/>
              </a:rPr>
              <a:t>(Jean Paul Sartre)</a:t>
            </a:r>
          </a:p>
        </p:txBody>
      </p:sp>
      <p:sp>
        <p:nvSpPr>
          <p:cNvPr id="10" name="TextBox 9">
            <a:extLst>
              <a:ext uri="{FF2B5EF4-FFF2-40B4-BE49-F238E27FC236}">
                <a16:creationId xmlns:a16="http://schemas.microsoft.com/office/drawing/2014/main" id="{A168DC85-4520-28C6-B60D-464455D5D381}"/>
              </a:ext>
            </a:extLst>
          </p:cNvPr>
          <p:cNvSpPr txBox="1"/>
          <p:nvPr/>
        </p:nvSpPr>
        <p:spPr>
          <a:xfrm>
            <a:off x="2109018" y="1032387"/>
            <a:ext cx="9815879" cy="1015663"/>
          </a:xfrm>
          <a:prstGeom prst="rect">
            <a:avLst/>
          </a:prstGeom>
          <a:noFill/>
        </p:spPr>
        <p:txBody>
          <a:bodyPr wrap="square" rtlCol="0">
            <a:spAutoFit/>
          </a:bodyPr>
          <a:lstStyle/>
          <a:p>
            <a:pPr algn="ctr"/>
            <a:r>
              <a:rPr lang="en-US" sz="3000" b="1" i="1" dirty="0">
                <a:solidFill>
                  <a:schemeClr val="accent2">
                    <a:lumMod val="20000"/>
                    <a:lumOff val="80000"/>
                  </a:schemeClr>
                </a:solidFill>
                <a:latin typeface="Arial" panose="020B0604020202020204" pitchFamily="34" charset="0"/>
                <a:cs typeface="Arial" panose="020B0604020202020204" pitchFamily="34" charset="0"/>
              </a:rPr>
              <a:t>“How precious are your thoughts about me, O God. They cannot be numbered.” </a:t>
            </a:r>
            <a:r>
              <a:rPr lang="en-US" sz="3000" b="1" dirty="0">
                <a:solidFill>
                  <a:schemeClr val="accent2">
                    <a:lumMod val="20000"/>
                    <a:lumOff val="80000"/>
                  </a:schemeClr>
                </a:solidFill>
                <a:latin typeface="Arial" panose="020B0604020202020204" pitchFamily="34" charset="0"/>
                <a:cs typeface="Arial" panose="020B0604020202020204" pitchFamily="34" charset="0"/>
              </a:rPr>
              <a:t>(v17)</a:t>
            </a:r>
          </a:p>
        </p:txBody>
      </p:sp>
    </p:spTree>
    <p:extLst>
      <p:ext uri="{BB962C8B-B14F-4D97-AF65-F5344CB8AC3E}">
        <p14:creationId xmlns:p14="http://schemas.microsoft.com/office/powerpoint/2010/main" val="356785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 clouds&#10;&#10;Description automatically generated">
            <a:extLst>
              <a:ext uri="{FF2B5EF4-FFF2-40B4-BE49-F238E27FC236}">
                <a16:creationId xmlns:a16="http://schemas.microsoft.com/office/drawing/2014/main" id="{FF4AE0CA-5811-FB5F-2D42-AD84B38FA5CA}"/>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1" y="0"/>
            <a:ext cx="12192001" cy="6877068"/>
          </a:xfrm>
          <a:prstGeom prst="rect">
            <a:avLst/>
          </a:prstGeom>
        </p:spPr>
      </p:pic>
      <p:sp>
        <p:nvSpPr>
          <p:cNvPr id="4" name="TextBox 3">
            <a:extLst>
              <a:ext uri="{FF2B5EF4-FFF2-40B4-BE49-F238E27FC236}">
                <a16:creationId xmlns:a16="http://schemas.microsoft.com/office/drawing/2014/main" id="{8BF6A8C2-4724-61DF-110F-A036A441EBA6}"/>
              </a:ext>
            </a:extLst>
          </p:cNvPr>
          <p:cNvSpPr txBox="1"/>
          <p:nvPr/>
        </p:nvSpPr>
        <p:spPr>
          <a:xfrm>
            <a:off x="280219" y="132737"/>
            <a:ext cx="11533239" cy="1015663"/>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B. </a:t>
            </a:r>
            <a:r>
              <a:rPr lang="en-US" sz="3000" b="1" i="1" dirty="0">
                <a:latin typeface="Arial" panose="020B0604020202020204" pitchFamily="34" charset="0"/>
                <a:cs typeface="Arial" panose="020B0604020202020204" pitchFamily="34" charset="0"/>
              </a:rPr>
              <a:t>“To you the night shines as bright day. Darkness and light are the same to you.” </a:t>
            </a:r>
            <a:r>
              <a:rPr lang="en-US" sz="3000" b="1" dirty="0">
                <a:latin typeface="Arial" panose="020B0604020202020204" pitchFamily="34" charset="0"/>
                <a:cs typeface="Arial" panose="020B0604020202020204" pitchFamily="34" charset="0"/>
              </a:rPr>
              <a:t>(v12)</a:t>
            </a:r>
          </a:p>
        </p:txBody>
      </p:sp>
      <p:sp>
        <p:nvSpPr>
          <p:cNvPr id="5" name="TextBox 4">
            <a:extLst>
              <a:ext uri="{FF2B5EF4-FFF2-40B4-BE49-F238E27FC236}">
                <a16:creationId xmlns:a16="http://schemas.microsoft.com/office/drawing/2014/main" id="{F4966DAB-9D3C-373F-525F-3101C55CAFA1}"/>
              </a:ext>
            </a:extLst>
          </p:cNvPr>
          <p:cNvSpPr txBox="1"/>
          <p:nvPr/>
        </p:nvSpPr>
        <p:spPr>
          <a:xfrm>
            <a:off x="162232" y="1570702"/>
            <a:ext cx="11887199" cy="1938992"/>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Darkness in Psalms = suffering, danger, disease, terror and threat of death = uncertainty, anxiety &amp; despair. But God is bigger &amp; never surprised – we’re safe &amp; can be optimistic. He’s always present &amp; holding our hand.</a:t>
            </a:r>
          </a:p>
        </p:txBody>
      </p:sp>
      <p:sp>
        <p:nvSpPr>
          <p:cNvPr id="6" name="TextBox 5">
            <a:extLst>
              <a:ext uri="{FF2B5EF4-FFF2-40B4-BE49-F238E27FC236}">
                <a16:creationId xmlns:a16="http://schemas.microsoft.com/office/drawing/2014/main" id="{7081F0E5-4C81-8D6F-AEDD-7989A4609F5D}"/>
              </a:ext>
            </a:extLst>
          </p:cNvPr>
          <p:cNvSpPr txBox="1"/>
          <p:nvPr/>
        </p:nvSpPr>
        <p:spPr>
          <a:xfrm>
            <a:off x="412953" y="3897233"/>
            <a:ext cx="11400505" cy="1015663"/>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C. </a:t>
            </a:r>
            <a:r>
              <a:rPr lang="en-US" sz="3000" b="1" i="1" dirty="0">
                <a:latin typeface="Arial" panose="020B0604020202020204" pitchFamily="34" charset="0"/>
                <a:cs typeface="Arial" panose="020B0604020202020204" pitchFamily="34" charset="0"/>
              </a:rPr>
              <a:t>“When I wake up you are still with me.”</a:t>
            </a:r>
            <a:r>
              <a:rPr lang="en-US" sz="3000" b="1" dirty="0">
                <a:latin typeface="Arial" panose="020B0604020202020204" pitchFamily="34" charset="0"/>
                <a:cs typeface="Arial" panose="020B0604020202020204" pitchFamily="34" charset="0"/>
              </a:rPr>
              <a:t> (v18) – Why mention sleeping again – already mentioned in verse 3?</a:t>
            </a:r>
          </a:p>
        </p:txBody>
      </p:sp>
      <p:sp>
        <p:nvSpPr>
          <p:cNvPr id="7" name="TextBox 6">
            <a:extLst>
              <a:ext uri="{FF2B5EF4-FFF2-40B4-BE49-F238E27FC236}">
                <a16:creationId xmlns:a16="http://schemas.microsoft.com/office/drawing/2014/main" id="{1D3CD12B-43C7-611C-87C6-8DDD54343C39}"/>
              </a:ext>
            </a:extLst>
          </p:cNvPr>
          <p:cNvSpPr txBox="1"/>
          <p:nvPr/>
        </p:nvSpPr>
        <p:spPr>
          <a:xfrm>
            <a:off x="162232" y="5238880"/>
            <a:ext cx="11887199" cy="1477328"/>
          </a:xfrm>
          <a:prstGeom prst="rect">
            <a:avLst/>
          </a:prstGeom>
          <a:noFill/>
        </p:spPr>
        <p:txBody>
          <a:bodyPr wrap="square" rtlCol="0">
            <a:spAutoFit/>
          </a:bodyPr>
          <a:lstStyle/>
          <a:p>
            <a:pPr algn="ctr"/>
            <a:r>
              <a:rPr lang="en-AU" sz="3000" b="1" i="1" u="none" strike="noStrike" dirty="0">
                <a:solidFill>
                  <a:srgbClr val="000000"/>
                </a:solidFill>
                <a:effectLst/>
                <a:latin typeface="Arial" panose="020B0604020202020204" pitchFamily="34" charset="0"/>
                <a:cs typeface="Arial" panose="020B0604020202020204" pitchFamily="34" charset="0"/>
              </a:rPr>
              <a:t>“When I awake, I will see you face to face and be satisfied.” </a:t>
            </a:r>
            <a:r>
              <a:rPr lang="en-AU" sz="3000" b="1" i="0" u="none" strike="noStrike" dirty="0">
                <a:solidFill>
                  <a:srgbClr val="000000"/>
                </a:solidFill>
                <a:effectLst/>
                <a:latin typeface="Arial" panose="020B0604020202020204" pitchFamily="34" charset="0"/>
                <a:cs typeface="Arial" panose="020B0604020202020204" pitchFamily="34" charset="0"/>
              </a:rPr>
              <a:t>(Psalm 17:15) Death is our greatest threat, but God’s hand can reach through that &amp; pull us free – see Mark 5:41.</a:t>
            </a:r>
            <a:endParaRPr lang="en-US" sz="3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96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 sunset, sun&#10;&#10;Description automatically generated">
            <a:extLst>
              <a:ext uri="{FF2B5EF4-FFF2-40B4-BE49-F238E27FC236}">
                <a16:creationId xmlns:a16="http://schemas.microsoft.com/office/drawing/2014/main" id="{0DDC0E23-76EA-DB3C-1869-D6D8679D647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9379" b="13069"/>
          <a:stretch/>
        </p:blipFill>
        <p:spPr>
          <a:xfrm>
            <a:off x="-2" y="2324"/>
            <a:ext cx="12192001" cy="6893831"/>
          </a:xfrm>
          <a:prstGeom prst="rect">
            <a:avLst/>
          </a:prstGeom>
        </p:spPr>
      </p:pic>
      <p:sp>
        <p:nvSpPr>
          <p:cNvPr id="4" name="TextBox 3">
            <a:extLst>
              <a:ext uri="{FF2B5EF4-FFF2-40B4-BE49-F238E27FC236}">
                <a16:creationId xmlns:a16="http://schemas.microsoft.com/office/drawing/2014/main" id="{E4D56382-27AA-692E-1F78-602AEC40B424}"/>
              </a:ext>
            </a:extLst>
          </p:cNvPr>
          <p:cNvSpPr txBox="1"/>
          <p:nvPr/>
        </p:nvSpPr>
        <p:spPr>
          <a:xfrm>
            <a:off x="176981" y="105577"/>
            <a:ext cx="11680722"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How does David go from considering God’s presence to be smothering, confronting and threatening to being precious – giving comfort, peace &amp; joy? How does he go from wanting to run away from God to wanting to be in His presence? </a:t>
            </a:r>
          </a:p>
        </p:txBody>
      </p:sp>
      <p:sp>
        <p:nvSpPr>
          <p:cNvPr id="5" name="TextBox 4">
            <a:extLst>
              <a:ext uri="{FF2B5EF4-FFF2-40B4-BE49-F238E27FC236}">
                <a16:creationId xmlns:a16="http://schemas.microsoft.com/office/drawing/2014/main" id="{23115656-8434-1F12-9D5E-19DC6A73B956}"/>
              </a:ext>
            </a:extLst>
          </p:cNvPr>
          <p:cNvSpPr txBox="1"/>
          <p:nvPr/>
        </p:nvSpPr>
        <p:spPr>
          <a:xfrm>
            <a:off x="545691" y="2478301"/>
            <a:ext cx="11887200" cy="1477328"/>
          </a:xfrm>
          <a:prstGeom prst="rect">
            <a:avLst/>
          </a:prstGeom>
          <a:noFill/>
        </p:spPr>
        <p:txBody>
          <a:bodyPr wrap="square" rtlCol="0">
            <a:spAutoFit/>
          </a:bodyPr>
          <a:lstStyle/>
          <a:p>
            <a:r>
              <a:rPr lang="en-US" sz="3000" b="1" dirty="0">
                <a:solidFill>
                  <a:schemeClr val="bg1"/>
                </a:solidFill>
                <a:latin typeface="Arial" panose="020B0604020202020204" pitchFamily="34" charset="0"/>
                <a:cs typeface="Arial" panose="020B0604020202020204" pitchFamily="34" charset="0"/>
              </a:rPr>
              <a:t>He deals with the issue of sin – hating it in others (vs 19-22) leads him to deal with the sin in his life. </a:t>
            </a:r>
            <a:r>
              <a:rPr lang="en-US" sz="3000" b="1" i="1" dirty="0">
                <a:solidFill>
                  <a:schemeClr val="bg1"/>
                </a:solidFill>
                <a:latin typeface="Arial" panose="020B0604020202020204" pitchFamily="34" charset="0"/>
                <a:cs typeface="Arial" panose="020B0604020202020204" pitchFamily="34" charset="0"/>
              </a:rPr>
              <a:t>“Search me, O God …point out anything in my life that offends you.” </a:t>
            </a:r>
            <a:r>
              <a:rPr lang="en-US" sz="3000" b="1" dirty="0">
                <a:solidFill>
                  <a:schemeClr val="bg1"/>
                </a:solidFill>
                <a:latin typeface="Arial" panose="020B0604020202020204" pitchFamily="34" charset="0"/>
                <a:cs typeface="Arial" panose="020B0604020202020204" pitchFamily="34" charset="0"/>
              </a:rPr>
              <a:t>(vs 23-24)</a:t>
            </a:r>
          </a:p>
        </p:txBody>
      </p:sp>
      <p:sp>
        <p:nvSpPr>
          <p:cNvPr id="6" name="TextBox 5">
            <a:extLst>
              <a:ext uri="{FF2B5EF4-FFF2-40B4-BE49-F238E27FC236}">
                <a16:creationId xmlns:a16="http://schemas.microsoft.com/office/drawing/2014/main" id="{44C23B62-1529-590D-8D40-94F210FA25E0}"/>
              </a:ext>
            </a:extLst>
          </p:cNvPr>
          <p:cNvSpPr txBox="1"/>
          <p:nvPr/>
        </p:nvSpPr>
        <p:spPr>
          <a:xfrm>
            <a:off x="152400" y="4389361"/>
            <a:ext cx="11887200"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We can’t get the presence of God unless we deal with our sin – </a:t>
            </a:r>
            <a:r>
              <a:rPr lang="en-US" sz="3000" b="1" i="1" dirty="0">
                <a:solidFill>
                  <a:schemeClr val="bg1"/>
                </a:solidFill>
                <a:latin typeface="Arial" panose="020B0604020202020204" pitchFamily="34" charset="0"/>
                <a:cs typeface="Arial" panose="020B0604020202020204" pitchFamily="34" charset="0"/>
              </a:rPr>
              <a:t>“</a:t>
            </a:r>
            <a:r>
              <a:rPr lang="en-AU" sz="3000" b="1" i="1" dirty="0">
                <a:solidFill>
                  <a:schemeClr val="bg1"/>
                </a:solidFill>
                <a:latin typeface="Arial" panose="020B0604020202020204" pitchFamily="34" charset="0"/>
                <a:cs typeface="Arial" panose="020B0604020202020204" pitchFamily="34" charset="0"/>
              </a:rPr>
              <a:t>Your sins</a:t>
            </a:r>
            <a:r>
              <a:rPr lang="en-AU" sz="3000" i="1" dirty="0">
                <a:solidFill>
                  <a:schemeClr val="bg1"/>
                </a:solidFill>
                <a:latin typeface="Arial" panose="020B0604020202020204" pitchFamily="34" charset="0"/>
                <a:cs typeface="Arial" panose="020B0604020202020204" pitchFamily="34" charset="0"/>
              </a:rPr>
              <a:t> </a:t>
            </a:r>
            <a:r>
              <a:rPr lang="en-AU" sz="3000" b="1" i="1" dirty="0">
                <a:solidFill>
                  <a:schemeClr val="bg1"/>
                </a:solidFill>
                <a:latin typeface="Arial" panose="020B0604020202020204" pitchFamily="34" charset="0"/>
                <a:cs typeface="Arial" panose="020B0604020202020204" pitchFamily="34" charset="0"/>
              </a:rPr>
              <a:t>have separated </a:t>
            </a:r>
            <a:r>
              <a:rPr lang="en-AU" sz="3000" b="1" i="1" u="none" strike="noStrike" dirty="0">
                <a:solidFill>
                  <a:schemeClr val="bg1"/>
                </a:solidFill>
                <a:effectLst/>
                <a:latin typeface="Arial" panose="020B0604020202020204" pitchFamily="34" charset="0"/>
                <a:cs typeface="Arial" panose="020B0604020202020204" pitchFamily="34" charset="0"/>
              </a:rPr>
              <a:t>you from your God and hidden his face from you..” </a:t>
            </a:r>
            <a:r>
              <a:rPr lang="en-AU" sz="3000" b="1" i="0" u="none" strike="noStrike" dirty="0">
                <a:solidFill>
                  <a:schemeClr val="bg1"/>
                </a:solidFill>
                <a:effectLst/>
                <a:latin typeface="Arial" panose="020B0604020202020204" pitchFamily="34" charset="0"/>
                <a:cs typeface="Arial" panose="020B0604020202020204" pitchFamily="34" charset="0"/>
              </a:rPr>
              <a:t>(Isaiah 59:2)</a:t>
            </a:r>
            <a:endParaRPr lang="en-US" sz="3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F8AA00C-9AE6-7FE5-0476-1F45B38EC7EC}"/>
              </a:ext>
            </a:extLst>
          </p:cNvPr>
          <p:cNvSpPr txBox="1"/>
          <p:nvPr/>
        </p:nvSpPr>
        <p:spPr>
          <a:xfrm>
            <a:off x="545691" y="6198425"/>
            <a:ext cx="10795819" cy="553998"/>
          </a:xfrm>
          <a:prstGeom prst="rect">
            <a:avLst/>
          </a:prstGeom>
          <a:noFill/>
        </p:spPr>
        <p:txBody>
          <a:bodyPr wrap="square" rtlCol="0">
            <a:spAutoFit/>
          </a:bodyPr>
          <a:lstStyle/>
          <a:p>
            <a:r>
              <a:rPr lang="en-US" sz="3000" b="1" dirty="0">
                <a:solidFill>
                  <a:schemeClr val="bg1"/>
                </a:solidFill>
                <a:latin typeface="Arial" panose="020B0604020202020204" pitchFamily="34" charset="0"/>
                <a:cs typeface="Arial" panose="020B0604020202020204" pitchFamily="34" charset="0"/>
              </a:rPr>
              <a:t>God sent Jesus to deal with our sin = love, grace &amp; mercy.</a:t>
            </a:r>
          </a:p>
        </p:txBody>
      </p:sp>
    </p:spTree>
    <p:extLst>
      <p:ext uri="{BB962C8B-B14F-4D97-AF65-F5344CB8AC3E}">
        <p14:creationId xmlns:p14="http://schemas.microsoft.com/office/powerpoint/2010/main" val="381710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dark&#10;&#10;Description automatically generated">
            <a:extLst>
              <a:ext uri="{FF2B5EF4-FFF2-40B4-BE49-F238E27FC236}">
                <a16:creationId xmlns:a16="http://schemas.microsoft.com/office/drawing/2014/main" id="{F36D7E2F-83C6-902F-C90B-40AED5ADB984}"/>
              </a:ext>
            </a:extLst>
          </p:cNvPr>
          <p:cNvPicPr>
            <a:picLocks noChangeAspect="1"/>
          </p:cNvPicPr>
          <p:nvPr/>
        </p:nvPicPr>
        <p:blipFill rotWithShape="1">
          <a:blip r:embed="rId3"/>
          <a:srcRect t="14606" b="8533"/>
          <a:stretch/>
        </p:blipFill>
        <p:spPr>
          <a:xfrm>
            <a:off x="-2" y="-6429"/>
            <a:ext cx="12192001" cy="6828031"/>
          </a:xfrm>
          <a:prstGeom prst="rect">
            <a:avLst/>
          </a:prstGeom>
        </p:spPr>
      </p:pic>
      <p:sp>
        <p:nvSpPr>
          <p:cNvPr id="4" name="TextBox 3">
            <a:extLst>
              <a:ext uri="{FF2B5EF4-FFF2-40B4-BE49-F238E27FC236}">
                <a16:creationId xmlns:a16="http://schemas.microsoft.com/office/drawing/2014/main" id="{9A5773FA-9618-0402-8D5B-0FD2BCBF87CC}"/>
              </a:ext>
            </a:extLst>
          </p:cNvPr>
          <p:cNvSpPr txBox="1"/>
          <p:nvPr/>
        </p:nvSpPr>
        <p:spPr>
          <a:xfrm>
            <a:off x="226142" y="190373"/>
            <a:ext cx="11739716" cy="1523494"/>
          </a:xfrm>
          <a:prstGeom prst="rect">
            <a:avLst/>
          </a:prstGeom>
          <a:noFill/>
        </p:spPr>
        <p:txBody>
          <a:bodyPr wrap="square" rtlCol="0">
            <a:spAutoFit/>
          </a:bodyPr>
          <a:lstStyle/>
          <a:p>
            <a:pPr algn="ctr"/>
            <a:r>
              <a:rPr lang="en-US" sz="3100" b="1" dirty="0">
                <a:solidFill>
                  <a:schemeClr val="bg1"/>
                </a:solidFill>
                <a:latin typeface="Arial" panose="020B0604020202020204" pitchFamily="34" charset="0"/>
                <a:cs typeface="Arial" panose="020B0604020202020204" pitchFamily="34" charset="0"/>
              </a:rPr>
              <a:t>Jesus deals with our sin in the ultimate way. He took our darkness, our sin and our judgment and experienced God turning his face away so that we could be saved.  </a:t>
            </a:r>
          </a:p>
        </p:txBody>
      </p:sp>
      <p:sp>
        <p:nvSpPr>
          <p:cNvPr id="7" name="TextBox 6">
            <a:extLst>
              <a:ext uri="{FF2B5EF4-FFF2-40B4-BE49-F238E27FC236}">
                <a16:creationId xmlns:a16="http://schemas.microsoft.com/office/drawing/2014/main" id="{35C572B8-0BBF-21E7-899D-D66FABDE3BC7}"/>
              </a:ext>
            </a:extLst>
          </p:cNvPr>
          <p:cNvSpPr txBox="1"/>
          <p:nvPr/>
        </p:nvSpPr>
        <p:spPr>
          <a:xfrm>
            <a:off x="3814762" y="2080591"/>
            <a:ext cx="8151095" cy="1569660"/>
          </a:xfrm>
          <a:prstGeom prst="rect">
            <a:avLst/>
          </a:prstGeom>
          <a:noFill/>
        </p:spPr>
        <p:txBody>
          <a:bodyPr wrap="square" rtlCol="0">
            <a:spAutoFit/>
          </a:bodyPr>
          <a:lstStyle/>
          <a:p>
            <a:pPr algn="ctr"/>
            <a:r>
              <a:rPr lang="en-US" sz="3100" b="1" dirty="0">
                <a:solidFill>
                  <a:schemeClr val="bg1"/>
                </a:solidFill>
                <a:latin typeface="Arial" panose="020B0604020202020204" pitchFamily="34" charset="0"/>
                <a:cs typeface="Arial" panose="020B0604020202020204" pitchFamily="34" charset="0"/>
              </a:rPr>
              <a:t>In 2023, trust your future to the God who knows you intimately and who knows the future perfectly (He’s already been there).  </a:t>
            </a:r>
          </a:p>
        </p:txBody>
      </p:sp>
      <p:sp>
        <p:nvSpPr>
          <p:cNvPr id="8" name="TextBox 7">
            <a:extLst>
              <a:ext uri="{FF2B5EF4-FFF2-40B4-BE49-F238E27FC236}">
                <a16:creationId xmlns:a16="http://schemas.microsoft.com/office/drawing/2014/main" id="{2F6F21F8-7E7D-7894-5557-8376332B41E5}"/>
              </a:ext>
            </a:extLst>
          </p:cNvPr>
          <p:cNvSpPr txBox="1"/>
          <p:nvPr/>
        </p:nvSpPr>
        <p:spPr>
          <a:xfrm>
            <a:off x="173559" y="4113082"/>
            <a:ext cx="11844878" cy="2554545"/>
          </a:xfrm>
          <a:prstGeom prst="rect">
            <a:avLst/>
          </a:prstGeom>
          <a:noFill/>
        </p:spPr>
        <p:txBody>
          <a:bodyPr wrap="square" rtlCol="0">
            <a:spAutoFit/>
          </a:bodyPr>
          <a:lstStyle/>
          <a:p>
            <a:r>
              <a:rPr lang="en-US" sz="3100" b="1" dirty="0">
                <a:solidFill>
                  <a:schemeClr val="bg1"/>
                </a:solidFill>
                <a:latin typeface="Arial" panose="020B0604020202020204" pitchFamily="34" charset="0"/>
                <a:cs typeface="Arial" panose="020B0604020202020204" pitchFamily="34" charset="0"/>
              </a:rPr>
              <a:t>Happy New Year = find your peace, comfort, hope &amp; joy in - </a:t>
            </a:r>
          </a:p>
          <a:p>
            <a:pPr marL="457200" indent="-457200">
              <a:buFont typeface="Arial" panose="020B0604020202020204" pitchFamily="34" charset="0"/>
              <a:buChar char="•"/>
            </a:pPr>
            <a:r>
              <a:rPr lang="en-US" sz="3100" b="1" dirty="0">
                <a:solidFill>
                  <a:schemeClr val="bg1"/>
                </a:solidFill>
                <a:latin typeface="Arial" panose="020B0604020202020204" pitchFamily="34" charset="0"/>
                <a:cs typeface="Arial" panose="020B0604020202020204" pitchFamily="34" charset="0"/>
              </a:rPr>
              <a:t>the God who is all knowing, all present and all powerful.</a:t>
            </a:r>
          </a:p>
          <a:p>
            <a:pPr marL="457200" indent="-457200">
              <a:buFont typeface="Arial" panose="020B0604020202020204" pitchFamily="34" charset="0"/>
              <a:buChar char="•"/>
            </a:pPr>
            <a:r>
              <a:rPr lang="en-US" sz="3100" b="1" dirty="0">
                <a:solidFill>
                  <a:schemeClr val="bg1"/>
                </a:solidFill>
                <a:latin typeface="Arial" panose="020B0604020202020204" pitchFamily="34" charset="0"/>
                <a:cs typeface="Arial" panose="020B0604020202020204" pitchFamily="34" charset="0"/>
              </a:rPr>
              <a:t>the God who wins in the end, and </a:t>
            </a:r>
          </a:p>
          <a:p>
            <a:pPr marL="457200" indent="-457200">
              <a:buFont typeface="Arial" panose="020B0604020202020204" pitchFamily="34" charset="0"/>
              <a:buChar char="•"/>
            </a:pPr>
            <a:r>
              <a:rPr lang="en-US" sz="3100" b="1" dirty="0">
                <a:solidFill>
                  <a:schemeClr val="bg1"/>
                </a:solidFill>
                <a:latin typeface="Arial" panose="020B0604020202020204" pitchFamily="34" charset="0"/>
                <a:cs typeface="Arial" panose="020B0604020202020204" pitchFamily="34" charset="0"/>
              </a:rPr>
              <a:t>the God who promises His children, </a:t>
            </a:r>
            <a:r>
              <a:rPr lang="en-US" sz="3100" b="1" i="1" dirty="0">
                <a:solidFill>
                  <a:schemeClr val="bg1"/>
                </a:solidFill>
                <a:latin typeface="Arial" panose="020B0604020202020204" pitchFamily="34" charset="0"/>
                <a:cs typeface="Arial" panose="020B0604020202020204" pitchFamily="34" charset="0"/>
              </a:rPr>
              <a:t>“I will never fail you and I will never abandon you.”</a:t>
            </a:r>
            <a:r>
              <a:rPr lang="en-US" sz="3100" b="1" dirty="0">
                <a:solidFill>
                  <a:schemeClr val="bg1"/>
                </a:solidFill>
                <a:latin typeface="Arial" panose="020B0604020202020204" pitchFamily="34" charset="0"/>
                <a:cs typeface="Arial" panose="020B0604020202020204" pitchFamily="34" charset="0"/>
              </a:rPr>
              <a:t> (Heb 13:5)</a:t>
            </a:r>
            <a:endParaRPr lang="en-US" sz="3100" dirty="0">
              <a:solidFill>
                <a:schemeClr val="bg1"/>
              </a:solidFill>
            </a:endParaRPr>
          </a:p>
        </p:txBody>
      </p:sp>
      <p:pic>
        <p:nvPicPr>
          <p:cNvPr id="5122" name="Picture 2" descr="Happy New Year 2023 PNG Images - PNG All">
            <a:extLst>
              <a:ext uri="{FF2B5EF4-FFF2-40B4-BE49-F238E27FC236}">
                <a16:creationId xmlns:a16="http://schemas.microsoft.com/office/drawing/2014/main" id="{752A3795-1F21-09E5-7AD9-B9F8463E5D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29" t="9143" r="8218" b="11209"/>
          <a:stretch/>
        </p:blipFill>
        <p:spPr bwMode="auto">
          <a:xfrm>
            <a:off x="308235" y="1934805"/>
            <a:ext cx="3198291" cy="1861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39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1555</TotalTime>
  <Words>2126</Words>
  <Application>Microsoft Office PowerPoint</Application>
  <PresentationFormat>Widescreen</PresentationFormat>
  <Paragraphs>59</Paragraphs>
  <Slides>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 2013 - 2022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JohnG</dc:creator>
  <cp:lastModifiedBy>Sue Roberts</cp:lastModifiedBy>
  <cp:revision>25</cp:revision>
  <dcterms:created xsi:type="dcterms:W3CDTF">2022-12-30T15:40:59Z</dcterms:created>
  <dcterms:modified xsi:type="dcterms:W3CDTF">2023-01-02T02:29:47Z</dcterms:modified>
</cp:coreProperties>
</file>